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9" r:id="rId3"/>
    <p:sldId id="270" r:id="rId4"/>
    <p:sldId id="258" r:id="rId5"/>
    <p:sldId id="267" r:id="rId6"/>
    <p:sldId id="265" r:id="rId7"/>
    <p:sldId id="271" r:id="rId8"/>
    <p:sldId id="275" r:id="rId9"/>
    <p:sldId id="276" r:id="rId10"/>
    <p:sldId id="272" r:id="rId11"/>
    <p:sldId id="273" r:id="rId12"/>
    <p:sldId id="266" r:id="rId13"/>
    <p:sldId id="263" r:id="rId14"/>
    <p:sldId id="274"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F998CE-7BE1-2C4E-A46A-D4D2306AED8B}" v="15" dt="2024-09-08T03:43:01.5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94"/>
    <p:restoredTop sz="94787"/>
  </p:normalViewPr>
  <p:slideViewPr>
    <p:cSldViewPr snapToGrid="0">
      <p:cViewPr varScale="1">
        <p:scale>
          <a:sx n="120" d="100"/>
          <a:sy n="120" d="100"/>
        </p:scale>
        <p:origin x="46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2E64B8-1831-463F-BA49-FE842FA62BEF}" type="doc">
      <dgm:prSet loTypeId="urn:microsoft.com/office/officeart/2005/8/layout/cycle2" loCatId="cycle" qsTypeId="urn:microsoft.com/office/officeart/2005/8/quickstyle/simple1" qsCatId="simple" csTypeId="urn:microsoft.com/office/officeart/2005/8/colors/colorful5" csCatId="colorful"/>
      <dgm:spPr/>
      <dgm:t>
        <a:bodyPr/>
        <a:lstStyle/>
        <a:p>
          <a:endParaRPr lang="en-US"/>
        </a:p>
      </dgm:t>
    </dgm:pt>
    <dgm:pt modelId="{CE3D3623-CFAE-414F-B874-81464B2A16D5}">
      <dgm:prSet custT="1"/>
      <dgm:spPr/>
      <dgm:t>
        <a:bodyPr/>
        <a:lstStyle/>
        <a:p>
          <a:r>
            <a:rPr lang="en-IN" sz="1100" b="1" dirty="0"/>
            <a:t>Time-Based Traffic Management</a:t>
          </a:r>
          <a:endParaRPr lang="en-US" sz="1100" dirty="0"/>
        </a:p>
      </dgm:t>
    </dgm:pt>
    <dgm:pt modelId="{0B83F3BA-A5F8-4494-8FDE-FCB04632F9C3}" type="parTrans" cxnId="{6D78BE59-5514-4867-80A1-3411BEBDAE46}">
      <dgm:prSet/>
      <dgm:spPr/>
      <dgm:t>
        <a:bodyPr/>
        <a:lstStyle/>
        <a:p>
          <a:endParaRPr lang="en-US"/>
        </a:p>
      </dgm:t>
    </dgm:pt>
    <dgm:pt modelId="{2E35B4EB-E9CA-48F1-9037-33F1B2529B34}" type="sibTrans" cxnId="{6D78BE59-5514-4867-80A1-3411BEBDAE46}">
      <dgm:prSet/>
      <dgm:spPr/>
      <dgm:t>
        <a:bodyPr/>
        <a:lstStyle/>
        <a:p>
          <a:endParaRPr lang="en-US"/>
        </a:p>
      </dgm:t>
    </dgm:pt>
    <dgm:pt modelId="{7979A3B4-E399-4668-A869-9FD410E4BF17}">
      <dgm:prSet custT="1"/>
      <dgm:spPr/>
      <dgm:t>
        <a:bodyPr/>
        <a:lstStyle/>
        <a:p>
          <a:r>
            <a:rPr lang="en-IN" sz="1100" b="1" dirty="0"/>
            <a:t>Urban Infrastructure Improvements</a:t>
          </a:r>
          <a:endParaRPr lang="en-US" sz="1100" dirty="0"/>
        </a:p>
      </dgm:t>
    </dgm:pt>
    <dgm:pt modelId="{D256285D-4DBE-438B-8C1F-D118BCA11876}" type="parTrans" cxnId="{E1386C91-C3C4-4E81-B5F2-EFD8B0EB1E96}">
      <dgm:prSet/>
      <dgm:spPr/>
      <dgm:t>
        <a:bodyPr/>
        <a:lstStyle/>
        <a:p>
          <a:endParaRPr lang="en-US"/>
        </a:p>
      </dgm:t>
    </dgm:pt>
    <dgm:pt modelId="{FBE2F14D-8574-4157-B843-42965F8D5178}" type="sibTrans" cxnId="{E1386C91-C3C4-4E81-B5F2-EFD8B0EB1E96}">
      <dgm:prSet/>
      <dgm:spPr/>
      <dgm:t>
        <a:bodyPr/>
        <a:lstStyle/>
        <a:p>
          <a:endParaRPr lang="en-US"/>
        </a:p>
      </dgm:t>
    </dgm:pt>
    <dgm:pt modelId="{307713C8-AE5A-494A-A9EF-649F5D5007A1}">
      <dgm:prSet custT="1"/>
      <dgm:spPr/>
      <dgm:t>
        <a:bodyPr/>
        <a:lstStyle/>
        <a:p>
          <a:r>
            <a:rPr lang="en-IN" sz="1100" b="1" dirty="0"/>
            <a:t>Speed Management</a:t>
          </a:r>
          <a:endParaRPr lang="en-US" sz="1100" dirty="0"/>
        </a:p>
      </dgm:t>
    </dgm:pt>
    <dgm:pt modelId="{F70634D8-D071-4AE5-8BC8-A897ABE8513D}" type="parTrans" cxnId="{50CBA907-C052-4569-82C9-43C68DD14A7C}">
      <dgm:prSet/>
      <dgm:spPr/>
      <dgm:t>
        <a:bodyPr/>
        <a:lstStyle/>
        <a:p>
          <a:endParaRPr lang="en-US"/>
        </a:p>
      </dgm:t>
    </dgm:pt>
    <dgm:pt modelId="{A1B29EF2-245C-4F4F-BC27-E94505C43A3A}" type="sibTrans" cxnId="{50CBA907-C052-4569-82C9-43C68DD14A7C}">
      <dgm:prSet/>
      <dgm:spPr/>
      <dgm:t>
        <a:bodyPr/>
        <a:lstStyle/>
        <a:p>
          <a:endParaRPr lang="en-US"/>
        </a:p>
      </dgm:t>
    </dgm:pt>
    <dgm:pt modelId="{F3C543FB-F5AC-49B8-ABCE-09A1FE19046B}">
      <dgm:prSet custT="1"/>
      <dgm:spPr/>
      <dgm:t>
        <a:bodyPr/>
        <a:lstStyle/>
        <a:p>
          <a:r>
            <a:rPr lang="en-IN" sz="1100" b="1" dirty="0"/>
            <a:t>Targeted Driver Education</a:t>
          </a:r>
          <a:endParaRPr lang="en-US" sz="1100" dirty="0"/>
        </a:p>
      </dgm:t>
    </dgm:pt>
    <dgm:pt modelId="{26972312-2BC3-4563-B715-0CB48EA1FFDF}" type="parTrans" cxnId="{A6DF8EE9-3AC9-4B2E-94BD-54D2CC990506}">
      <dgm:prSet/>
      <dgm:spPr/>
      <dgm:t>
        <a:bodyPr/>
        <a:lstStyle/>
        <a:p>
          <a:endParaRPr lang="en-US"/>
        </a:p>
      </dgm:t>
    </dgm:pt>
    <dgm:pt modelId="{0B4B248C-B069-4C6E-A879-FA7CC4662AD7}" type="sibTrans" cxnId="{A6DF8EE9-3AC9-4B2E-94BD-54D2CC990506}">
      <dgm:prSet/>
      <dgm:spPr/>
      <dgm:t>
        <a:bodyPr/>
        <a:lstStyle/>
        <a:p>
          <a:endParaRPr lang="en-US"/>
        </a:p>
      </dgm:t>
    </dgm:pt>
    <dgm:pt modelId="{01C36335-4B9C-4C80-B0FE-90C6B97BDD2D}">
      <dgm:prSet custT="1"/>
      <dgm:spPr/>
      <dgm:t>
        <a:bodyPr/>
        <a:lstStyle/>
        <a:p>
          <a:r>
            <a:rPr lang="en-IN" sz="1100" b="1" dirty="0"/>
            <a:t>Vehicle Safety Promotion</a:t>
          </a:r>
          <a:endParaRPr lang="en-US" sz="1100" dirty="0"/>
        </a:p>
      </dgm:t>
    </dgm:pt>
    <dgm:pt modelId="{45CD74C4-B781-49BD-AEE3-CDA93CB05EEF}" type="parTrans" cxnId="{739CD9EA-038E-486D-B015-6E575BF1EE0F}">
      <dgm:prSet/>
      <dgm:spPr/>
      <dgm:t>
        <a:bodyPr/>
        <a:lstStyle/>
        <a:p>
          <a:endParaRPr lang="en-US"/>
        </a:p>
      </dgm:t>
    </dgm:pt>
    <dgm:pt modelId="{54CD27B4-A099-43F0-A0F2-EC4319A54BC8}" type="sibTrans" cxnId="{739CD9EA-038E-486D-B015-6E575BF1EE0F}">
      <dgm:prSet/>
      <dgm:spPr/>
      <dgm:t>
        <a:bodyPr/>
        <a:lstStyle/>
        <a:p>
          <a:endParaRPr lang="en-US"/>
        </a:p>
      </dgm:t>
    </dgm:pt>
    <dgm:pt modelId="{77DA4DD7-646B-4B8D-8B37-51016D905872}">
      <dgm:prSet custT="1"/>
      <dgm:spPr/>
      <dgm:t>
        <a:bodyPr/>
        <a:lstStyle/>
        <a:p>
          <a:r>
            <a:rPr lang="en-IN" sz="1100" b="1" dirty="0"/>
            <a:t>Environmental Adaptations</a:t>
          </a:r>
          <a:endParaRPr lang="en-US" sz="1100" dirty="0"/>
        </a:p>
      </dgm:t>
    </dgm:pt>
    <dgm:pt modelId="{C379EAB7-CB35-40B8-8D25-789A84EC9A29}" type="parTrans" cxnId="{80A62B29-16CA-4368-A204-6F2CC1A3EA23}">
      <dgm:prSet/>
      <dgm:spPr/>
      <dgm:t>
        <a:bodyPr/>
        <a:lstStyle/>
        <a:p>
          <a:endParaRPr lang="en-US"/>
        </a:p>
      </dgm:t>
    </dgm:pt>
    <dgm:pt modelId="{08437B03-4028-4EAF-9B5B-3C69B811B3EA}" type="sibTrans" cxnId="{80A62B29-16CA-4368-A204-6F2CC1A3EA23}">
      <dgm:prSet/>
      <dgm:spPr/>
      <dgm:t>
        <a:bodyPr/>
        <a:lstStyle/>
        <a:p>
          <a:endParaRPr lang="en-US"/>
        </a:p>
      </dgm:t>
    </dgm:pt>
    <dgm:pt modelId="{CD457F70-021C-43BF-A345-70B3CBDE5E1F}">
      <dgm:prSet custT="1"/>
      <dgm:spPr/>
      <dgm:t>
        <a:bodyPr/>
        <a:lstStyle/>
        <a:p>
          <a:r>
            <a:rPr lang="en-IN" sz="1100" b="1" dirty="0"/>
            <a:t>Traffic Control Enhancements</a:t>
          </a:r>
          <a:endParaRPr lang="en-US" sz="1100" dirty="0"/>
        </a:p>
      </dgm:t>
    </dgm:pt>
    <dgm:pt modelId="{C107F1B9-5FF1-4CF8-ACF9-0E241E751321}" type="parTrans" cxnId="{C9334607-E775-4172-8873-ACE87EE3775A}">
      <dgm:prSet/>
      <dgm:spPr/>
      <dgm:t>
        <a:bodyPr/>
        <a:lstStyle/>
        <a:p>
          <a:endParaRPr lang="en-US"/>
        </a:p>
      </dgm:t>
    </dgm:pt>
    <dgm:pt modelId="{7CD179D3-A071-4961-89D7-4953943BCECE}" type="sibTrans" cxnId="{C9334607-E775-4172-8873-ACE87EE3775A}">
      <dgm:prSet/>
      <dgm:spPr/>
      <dgm:t>
        <a:bodyPr/>
        <a:lstStyle/>
        <a:p>
          <a:endParaRPr lang="en-US"/>
        </a:p>
      </dgm:t>
    </dgm:pt>
    <dgm:pt modelId="{19AF3BB0-6FB9-4545-B87B-E28AECB30DE7}">
      <dgm:prSet custT="1"/>
      <dgm:spPr/>
      <dgm:t>
        <a:bodyPr/>
        <a:lstStyle/>
        <a:p>
          <a:r>
            <a:rPr lang="en-IN" sz="1100" b="1" dirty="0"/>
            <a:t>Rural Road Safety</a:t>
          </a:r>
          <a:endParaRPr lang="en-US" sz="1100" dirty="0"/>
        </a:p>
      </dgm:t>
    </dgm:pt>
    <dgm:pt modelId="{97C360B8-57EF-4954-A6E2-A61AAF158BBD}" type="parTrans" cxnId="{D5DDC9EB-9AEF-48F7-9898-00902EBBE9E4}">
      <dgm:prSet/>
      <dgm:spPr/>
      <dgm:t>
        <a:bodyPr/>
        <a:lstStyle/>
        <a:p>
          <a:endParaRPr lang="en-US"/>
        </a:p>
      </dgm:t>
    </dgm:pt>
    <dgm:pt modelId="{2D0E826B-9259-481A-8A8D-7A221D544A93}" type="sibTrans" cxnId="{D5DDC9EB-9AEF-48F7-9898-00902EBBE9E4}">
      <dgm:prSet/>
      <dgm:spPr/>
      <dgm:t>
        <a:bodyPr/>
        <a:lstStyle/>
        <a:p>
          <a:endParaRPr lang="en-US"/>
        </a:p>
      </dgm:t>
    </dgm:pt>
    <dgm:pt modelId="{A5AF6067-200F-4E3C-AC95-6AF5C0CD602A}">
      <dgm:prSet custT="1"/>
      <dgm:spPr/>
      <dgm:t>
        <a:bodyPr/>
        <a:lstStyle/>
        <a:p>
          <a:r>
            <a:rPr lang="en-IN" sz="1100" b="1" dirty="0"/>
            <a:t>Data-Driven Approach</a:t>
          </a:r>
          <a:endParaRPr lang="en-US" sz="1100" dirty="0"/>
        </a:p>
      </dgm:t>
    </dgm:pt>
    <dgm:pt modelId="{765FBC18-AAE3-4C90-9651-5016D14CE6C1}" type="parTrans" cxnId="{0F6628EC-D536-4197-ACB5-34BAD62595FE}">
      <dgm:prSet/>
      <dgm:spPr/>
      <dgm:t>
        <a:bodyPr/>
        <a:lstStyle/>
        <a:p>
          <a:endParaRPr lang="en-US"/>
        </a:p>
      </dgm:t>
    </dgm:pt>
    <dgm:pt modelId="{4C382983-F0F7-497A-95F6-16EF2ACB5326}" type="sibTrans" cxnId="{0F6628EC-D536-4197-ACB5-34BAD62595FE}">
      <dgm:prSet/>
      <dgm:spPr/>
      <dgm:t>
        <a:bodyPr/>
        <a:lstStyle/>
        <a:p>
          <a:endParaRPr lang="en-US"/>
        </a:p>
      </dgm:t>
    </dgm:pt>
    <dgm:pt modelId="{D8038CCE-66BC-488E-9FC1-C38E045212C1}">
      <dgm:prSet custT="1"/>
      <dgm:spPr/>
      <dgm:t>
        <a:bodyPr/>
        <a:lstStyle/>
        <a:p>
          <a:r>
            <a:rPr lang="en-IN" sz="1100" b="1" dirty="0"/>
            <a:t>Public Awareness and Education</a:t>
          </a:r>
          <a:endParaRPr lang="en-US" sz="1100" dirty="0"/>
        </a:p>
      </dgm:t>
    </dgm:pt>
    <dgm:pt modelId="{B9DAF552-FAA3-457E-88CA-5E9A721B545D}" type="parTrans" cxnId="{0C28CE0D-DE28-46A4-B6AE-63201059A399}">
      <dgm:prSet/>
      <dgm:spPr/>
      <dgm:t>
        <a:bodyPr/>
        <a:lstStyle/>
        <a:p>
          <a:endParaRPr lang="en-US"/>
        </a:p>
      </dgm:t>
    </dgm:pt>
    <dgm:pt modelId="{81EFEA09-C048-4385-B8D5-B037282F6062}" type="sibTrans" cxnId="{0C28CE0D-DE28-46A4-B6AE-63201059A399}">
      <dgm:prSet/>
      <dgm:spPr/>
      <dgm:t>
        <a:bodyPr/>
        <a:lstStyle/>
        <a:p>
          <a:endParaRPr lang="en-US"/>
        </a:p>
      </dgm:t>
    </dgm:pt>
    <dgm:pt modelId="{91D3F581-12E0-D94F-A6E9-FB0CDC893F66}" type="pres">
      <dgm:prSet presAssocID="{ED2E64B8-1831-463F-BA49-FE842FA62BEF}" presName="cycle" presStyleCnt="0">
        <dgm:presLayoutVars>
          <dgm:dir/>
          <dgm:resizeHandles val="exact"/>
        </dgm:presLayoutVars>
      </dgm:prSet>
      <dgm:spPr/>
    </dgm:pt>
    <dgm:pt modelId="{DE64C0FE-A52E-0F4B-A359-A8195E87DE9A}" type="pres">
      <dgm:prSet presAssocID="{CE3D3623-CFAE-414F-B874-81464B2A16D5}" presName="node" presStyleLbl="node1" presStyleIdx="0" presStyleCnt="10">
        <dgm:presLayoutVars>
          <dgm:bulletEnabled val="1"/>
        </dgm:presLayoutVars>
      </dgm:prSet>
      <dgm:spPr/>
    </dgm:pt>
    <dgm:pt modelId="{2EF4FBA6-7DC6-9E47-908F-66FA9D4F8A56}" type="pres">
      <dgm:prSet presAssocID="{2E35B4EB-E9CA-48F1-9037-33F1B2529B34}" presName="sibTrans" presStyleLbl="sibTrans2D1" presStyleIdx="0" presStyleCnt="10"/>
      <dgm:spPr/>
    </dgm:pt>
    <dgm:pt modelId="{8BC40A31-EA78-A346-B2E1-E9A5FEC897CD}" type="pres">
      <dgm:prSet presAssocID="{2E35B4EB-E9CA-48F1-9037-33F1B2529B34}" presName="connectorText" presStyleLbl="sibTrans2D1" presStyleIdx="0" presStyleCnt="10"/>
      <dgm:spPr/>
    </dgm:pt>
    <dgm:pt modelId="{FA50D53E-D22F-5840-A780-A843680736ED}" type="pres">
      <dgm:prSet presAssocID="{7979A3B4-E399-4668-A869-9FD410E4BF17}" presName="node" presStyleLbl="node1" presStyleIdx="1" presStyleCnt="10">
        <dgm:presLayoutVars>
          <dgm:bulletEnabled val="1"/>
        </dgm:presLayoutVars>
      </dgm:prSet>
      <dgm:spPr/>
    </dgm:pt>
    <dgm:pt modelId="{C48E731B-404F-FE44-85A1-D6E0F1BC10EC}" type="pres">
      <dgm:prSet presAssocID="{FBE2F14D-8574-4157-B843-42965F8D5178}" presName="sibTrans" presStyleLbl="sibTrans2D1" presStyleIdx="1" presStyleCnt="10"/>
      <dgm:spPr/>
    </dgm:pt>
    <dgm:pt modelId="{0584C519-4148-1145-A911-18C95C21A126}" type="pres">
      <dgm:prSet presAssocID="{FBE2F14D-8574-4157-B843-42965F8D5178}" presName="connectorText" presStyleLbl="sibTrans2D1" presStyleIdx="1" presStyleCnt="10"/>
      <dgm:spPr/>
    </dgm:pt>
    <dgm:pt modelId="{2C4372AB-A2B7-8D46-99F8-FD429705E698}" type="pres">
      <dgm:prSet presAssocID="{307713C8-AE5A-494A-A9EF-649F5D5007A1}" presName="node" presStyleLbl="node1" presStyleIdx="2" presStyleCnt="10">
        <dgm:presLayoutVars>
          <dgm:bulletEnabled val="1"/>
        </dgm:presLayoutVars>
      </dgm:prSet>
      <dgm:spPr/>
    </dgm:pt>
    <dgm:pt modelId="{7FB48208-52F7-F040-8A86-FACEE556BEA4}" type="pres">
      <dgm:prSet presAssocID="{A1B29EF2-245C-4F4F-BC27-E94505C43A3A}" presName="sibTrans" presStyleLbl="sibTrans2D1" presStyleIdx="2" presStyleCnt="10"/>
      <dgm:spPr/>
    </dgm:pt>
    <dgm:pt modelId="{8DFE96AC-385F-F24F-B505-9636C6E90268}" type="pres">
      <dgm:prSet presAssocID="{A1B29EF2-245C-4F4F-BC27-E94505C43A3A}" presName="connectorText" presStyleLbl="sibTrans2D1" presStyleIdx="2" presStyleCnt="10"/>
      <dgm:spPr/>
    </dgm:pt>
    <dgm:pt modelId="{790841EF-E617-D544-8930-A45C71C94A4D}" type="pres">
      <dgm:prSet presAssocID="{F3C543FB-F5AC-49B8-ABCE-09A1FE19046B}" presName="node" presStyleLbl="node1" presStyleIdx="3" presStyleCnt="10">
        <dgm:presLayoutVars>
          <dgm:bulletEnabled val="1"/>
        </dgm:presLayoutVars>
      </dgm:prSet>
      <dgm:spPr/>
    </dgm:pt>
    <dgm:pt modelId="{8CD83D32-B6AF-B84A-9609-DEF56F1477D7}" type="pres">
      <dgm:prSet presAssocID="{0B4B248C-B069-4C6E-A879-FA7CC4662AD7}" presName="sibTrans" presStyleLbl="sibTrans2D1" presStyleIdx="3" presStyleCnt="10"/>
      <dgm:spPr/>
    </dgm:pt>
    <dgm:pt modelId="{16FE0DF7-6263-D046-8ECA-EF22AADB7929}" type="pres">
      <dgm:prSet presAssocID="{0B4B248C-B069-4C6E-A879-FA7CC4662AD7}" presName="connectorText" presStyleLbl="sibTrans2D1" presStyleIdx="3" presStyleCnt="10"/>
      <dgm:spPr/>
    </dgm:pt>
    <dgm:pt modelId="{C7073921-16C3-974D-8185-F2659111EBB2}" type="pres">
      <dgm:prSet presAssocID="{01C36335-4B9C-4C80-B0FE-90C6B97BDD2D}" presName="node" presStyleLbl="node1" presStyleIdx="4" presStyleCnt="10">
        <dgm:presLayoutVars>
          <dgm:bulletEnabled val="1"/>
        </dgm:presLayoutVars>
      </dgm:prSet>
      <dgm:spPr/>
    </dgm:pt>
    <dgm:pt modelId="{F4B09589-99FC-5C42-A567-29ED8EE26A46}" type="pres">
      <dgm:prSet presAssocID="{54CD27B4-A099-43F0-A0F2-EC4319A54BC8}" presName="sibTrans" presStyleLbl="sibTrans2D1" presStyleIdx="4" presStyleCnt="10"/>
      <dgm:spPr/>
    </dgm:pt>
    <dgm:pt modelId="{77618300-B877-0E48-9267-B9FEE782EE40}" type="pres">
      <dgm:prSet presAssocID="{54CD27B4-A099-43F0-A0F2-EC4319A54BC8}" presName="connectorText" presStyleLbl="sibTrans2D1" presStyleIdx="4" presStyleCnt="10"/>
      <dgm:spPr/>
    </dgm:pt>
    <dgm:pt modelId="{5DBDCF3E-2569-BF49-8426-743A6134D374}" type="pres">
      <dgm:prSet presAssocID="{77DA4DD7-646B-4B8D-8B37-51016D905872}" presName="node" presStyleLbl="node1" presStyleIdx="5" presStyleCnt="10">
        <dgm:presLayoutVars>
          <dgm:bulletEnabled val="1"/>
        </dgm:presLayoutVars>
      </dgm:prSet>
      <dgm:spPr/>
    </dgm:pt>
    <dgm:pt modelId="{7294B13A-0E92-0D41-9CDF-AD29F075A146}" type="pres">
      <dgm:prSet presAssocID="{08437B03-4028-4EAF-9B5B-3C69B811B3EA}" presName="sibTrans" presStyleLbl="sibTrans2D1" presStyleIdx="5" presStyleCnt="10"/>
      <dgm:spPr/>
    </dgm:pt>
    <dgm:pt modelId="{21316A30-86D2-A94E-B4EC-7F283FE91C1B}" type="pres">
      <dgm:prSet presAssocID="{08437B03-4028-4EAF-9B5B-3C69B811B3EA}" presName="connectorText" presStyleLbl="sibTrans2D1" presStyleIdx="5" presStyleCnt="10"/>
      <dgm:spPr/>
    </dgm:pt>
    <dgm:pt modelId="{31B26AF3-76A4-CE41-A1A1-B7E5C1622A9B}" type="pres">
      <dgm:prSet presAssocID="{CD457F70-021C-43BF-A345-70B3CBDE5E1F}" presName="node" presStyleLbl="node1" presStyleIdx="6" presStyleCnt="10">
        <dgm:presLayoutVars>
          <dgm:bulletEnabled val="1"/>
        </dgm:presLayoutVars>
      </dgm:prSet>
      <dgm:spPr/>
    </dgm:pt>
    <dgm:pt modelId="{41B5490D-03AA-CB46-AA49-1C720DC80465}" type="pres">
      <dgm:prSet presAssocID="{7CD179D3-A071-4961-89D7-4953943BCECE}" presName="sibTrans" presStyleLbl="sibTrans2D1" presStyleIdx="6" presStyleCnt="10"/>
      <dgm:spPr/>
    </dgm:pt>
    <dgm:pt modelId="{2235BADA-EA9A-5846-AA94-785B5C069216}" type="pres">
      <dgm:prSet presAssocID="{7CD179D3-A071-4961-89D7-4953943BCECE}" presName="connectorText" presStyleLbl="sibTrans2D1" presStyleIdx="6" presStyleCnt="10"/>
      <dgm:spPr/>
    </dgm:pt>
    <dgm:pt modelId="{4420682A-64C7-4A44-AC8D-A6285CB19C82}" type="pres">
      <dgm:prSet presAssocID="{19AF3BB0-6FB9-4545-B87B-E28AECB30DE7}" presName="node" presStyleLbl="node1" presStyleIdx="7" presStyleCnt="10">
        <dgm:presLayoutVars>
          <dgm:bulletEnabled val="1"/>
        </dgm:presLayoutVars>
      </dgm:prSet>
      <dgm:spPr/>
    </dgm:pt>
    <dgm:pt modelId="{1DE9BDF0-EB39-944C-88C5-E9852F55CBEA}" type="pres">
      <dgm:prSet presAssocID="{2D0E826B-9259-481A-8A8D-7A221D544A93}" presName="sibTrans" presStyleLbl="sibTrans2D1" presStyleIdx="7" presStyleCnt="10"/>
      <dgm:spPr/>
    </dgm:pt>
    <dgm:pt modelId="{0ED12825-ECEF-9141-81E8-B86A2B65F7FF}" type="pres">
      <dgm:prSet presAssocID="{2D0E826B-9259-481A-8A8D-7A221D544A93}" presName="connectorText" presStyleLbl="sibTrans2D1" presStyleIdx="7" presStyleCnt="10"/>
      <dgm:spPr/>
    </dgm:pt>
    <dgm:pt modelId="{8F3314C6-E93C-084D-BE0F-295E71C57BB5}" type="pres">
      <dgm:prSet presAssocID="{A5AF6067-200F-4E3C-AC95-6AF5C0CD602A}" presName="node" presStyleLbl="node1" presStyleIdx="8" presStyleCnt="10">
        <dgm:presLayoutVars>
          <dgm:bulletEnabled val="1"/>
        </dgm:presLayoutVars>
      </dgm:prSet>
      <dgm:spPr/>
    </dgm:pt>
    <dgm:pt modelId="{70F11CDB-9C9A-E64F-9638-9A085ACC7A03}" type="pres">
      <dgm:prSet presAssocID="{4C382983-F0F7-497A-95F6-16EF2ACB5326}" presName="sibTrans" presStyleLbl="sibTrans2D1" presStyleIdx="8" presStyleCnt="10"/>
      <dgm:spPr/>
    </dgm:pt>
    <dgm:pt modelId="{BF7F619B-3A43-B14D-B083-4233331CEEE1}" type="pres">
      <dgm:prSet presAssocID="{4C382983-F0F7-497A-95F6-16EF2ACB5326}" presName="connectorText" presStyleLbl="sibTrans2D1" presStyleIdx="8" presStyleCnt="10"/>
      <dgm:spPr/>
    </dgm:pt>
    <dgm:pt modelId="{A11A8F85-C010-9B42-8757-52FADF1B752A}" type="pres">
      <dgm:prSet presAssocID="{D8038CCE-66BC-488E-9FC1-C38E045212C1}" presName="node" presStyleLbl="node1" presStyleIdx="9" presStyleCnt="10">
        <dgm:presLayoutVars>
          <dgm:bulletEnabled val="1"/>
        </dgm:presLayoutVars>
      </dgm:prSet>
      <dgm:spPr/>
    </dgm:pt>
    <dgm:pt modelId="{F1C5CD66-031D-6E44-87F3-E6BD95BE5641}" type="pres">
      <dgm:prSet presAssocID="{81EFEA09-C048-4385-B8D5-B037282F6062}" presName="sibTrans" presStyleLbl="sibTrans2D1" presStyleIdx="9" presStyleCnt="10"/>
      <dgm:spPr/>
    </dgm:pt>
    <dgm:pt modelId="{5910CC9F-79FF-E949-A5D2-69358CAFCB38}" type="pres">
      <dgm:prSet presAssocID="{81EFEA09-C048-4385-B8D5-B037282F6062}" presName="connectorText" presStyleLbl="sibTrans2D1" presStyleIdx="9" presStyleCnt="10"/>
      <dgm:spPr/>
    </dgm:pt>
  </dgm:ptLst>
  <dgm:cxnLst>
    <dgm:cxn modelId="{AF64CD04-8F0B-AC42-9C36-9BF0E3B6160F}" type="presOf" srcId="{08437B03-4028-4EAF-9B5B-3C69B811B3EA}" destId="{21316A30-86D2-A94E-B4EC-7F283FE91C1B}" srcOrd="1" destOrd="0" presId="urn:microsoft.com/office/officeart/2005/8/layout/cycle2"/>
    <dgm:cxn modelId="{C9334607-E775-4172-8873-ACE87EE3775A}" srcId="{ED2E64B8-1831-463F-BA49-FE842FA62BEF}" destId="{CD457F70-021C-43BF-A345-70B3CBDE5E1F}" srcOrd="6" destOrd="0" parTransId="{C107F1B9-5FF1-4CF8-ACF9-0E241E751321}" sibTransId="{7CD179D3-A071-4961-89D7-4953943BCECE}"/>
    <dgm:cxn modelId="{50CBA907-C052-4569-82C9-43C68DD14A7C}" srcId="{ED2E64B8-1831-463F-BA49-FE842FA62BEF}" destId="{307713C8-AE5A-494A-A9EF-649F5D5007A1}" srcOrd="2" destOrd="0" parTransId="{F70634D8-D071-4AE5-8BC8-A897ABE8513D}" sibTransId="{A1B29EF2-245C-4F4F-BC27-E94505C43A3A}"/>
    <dgm:cxn modelId="{0A5B7A0B-9F87-5B4C-BE00-8C1C4B72B16C}" type="presOf" srcId="{2E35B4EB-E9CA-48F1-9037-33F1B2529B34}" destId="{2EF4FBA6-7DC6-9E47-908F-66FA9D4F8A56}" srcOrd="0" destOrd="0" presId="urn:microsoft.com/office/officeart/2005/8/layout/cycle2"/>
    <dgm:cxn modelId="{0C28CE0D-DE28-46A4-B6AE-63201059A399}" srcId="{ED2E64B8-1831-463F-BA49-FE842FA62BEF}" destId="{D8038CCE-66BC-488E-9FC1-C38E045212C1}" srcOrd="9" destOrd="0" parTransId="{B9DAF552-FAA3-457E-88CA-5E9A721B545D}" sibTransId="{81EFEA09-C048-4385-B8D5-B037282F6062}"/>
    <dgm:cxn modelId="{82777F0E-A50B-6946-9784-8F55E82F76B5}" type="presOf" srcId="{19AF3BB0-6FB9-4545-B87B-E28AECB30DE7}" destId="{4420682A-64C7-4A44-AC8D-A6285CB19C82}" srcOrd="0" destOrd="0" presId="urn:microsoft.com/office/officeart/2005/8/layout/cycle2"/>
    <dgm:cxn modelId="{301D3524-33D4-8A45-B5C1-5089F39EFCD5}" type="presOf" srcId="{CE3D3623-CFAE-414F-B874-81464B2A16D5}" destId="{DE64C0FE-A52E-0F4B-A359-A8195E87DE9A}" srcOrd="0" destOrd="0" presId="urn:microsoft.com/office/officeart/2005/8/layout/cycle2"/>
    <dgm:cxn modelId="{80A62B29-16CA-4368-A204-6F2CC1A3EA23}" srcId="{ED2E64B8-1831-463F-BA49-FE842FA62BEF}" destId="{77DA4DD7-646B-4B8D-8B37-51016D905872}" srcOrd="5" destOrd="0" parTransId="{C379EAB7-CB35-40B8-8D25-789A84EC9A29}" sibTransId="{08437B03-4028-4EAF-9B5B-3C69B811B3EA}"/>
    <dgm:cxn modelId="{CBE7BE29-ECDC-1149-89EF-842B52D59AF6}" type="presOf" srcId="{2E35B4EB-E9CA-48F1-9037-33F1B2529B34}" destId="{8BC40A31-EA78-A346-B2E1-E9A5FEC897CD}" srcOrd="1" destOrd="0" presId="urn:microsoft.com/office/officeart/2005/8/layout/cycle2"/>
    <dgm:cxn modelId="{2616972D-0AF2-5D40-A9DC-78F54D80788C}" type="presOf" srcId="{54CD27B4-A099-43F0-A0F2-EC4319A54BC8}" destId="{77618300-B877-0E48-9267-B9FEE782EE40}" srcOrd="1" destOrd="0" presId="urn:microsoft.com/office/officeart/2005/8/layout/cycle2"/>
    <dgm:cxn modelId="{63F5A62F-1C68-5044-9951-4FE8BFAD3A14}" type="presOf" srcId="{4C382983-F0F7-497A-95F6-16EF2ACB5326}" destId="{70F11CDB-9C9A-E64F-9638-9A085ACC7A03}" srcOrd="0" destOrd="0" presId="urn:microsoft.com/office/officeart/2005/8/layout/cycle2"/>
    <dgm:cxn modelId="{BDCBB43C-5750-E44A-99B1-67C426ABA5DA}" type="presOf" srcId="{0B4B248C-B069-4C6E-A879-FA7CC4662AD7}" destId="{8CD83D32-B6AF-B84A-9609-DEF56F1477D7}" srcOrd="0" destOrd="0" presId="urn:microsoft.com/office/officeart/2005/8/layout/cycle2"/>
    <dgm:cxn modelId="{41A44F5B-A217-4946-BAED-A07B0FBCA7A7}" type="presOf" srcId="{ED2E64B8-1831-463F-BA49-FE842FA62BEF}" destId="{91D3F581-12E0-D94F-A6E9-FB0CDC893F66}" srcOrd="0" destOrd="0" presId="urn:microsoft.com/office/officeart/2005/8/layout/cycle2"/>
    <dgm:cxn modelId="{F4B56B5F-6392-A64A-B1AB-263F95A085C2}" type="presOf" srcId="{A1B29EF2-245C-4F4F-BC27-E94505C43A3A}" destId="{7FB48208-52F7-F040-8A86-FACEE556BEA4}" srcOrd="0" destOrd="0" presId="urn:microsoft.com/office/officeart/2005/8/layout/cycle2"/>
    <dgm:cxn modelId="{0BF68441-AF73-7646-8551-DF0557E67D23}" type="presOf" srcId="{FBE2F14D-8574-4157-B843-42965F8D5178}" destId="{C48E731B-404F-FE44-85A1-D6E0F1BC10EC}" srcOrd="0" destOrd="0" presId="urn:microsoft.com/office/officeart/2005/8/layout/cycle2"/>
    <dgm:cxn modelId="{7BD3D161-4470-3E47-A820-88C5D3A960B8}" type="presOf" srcId="{81EFEA09-C048-4385-B8D5-B037282F6062}" destId="{F1C5CD66-031D-6E44-87F3-E6BD95BE5641}" srcOrd="0" destOrd="0" presId="urn:microsoft.com/office/officeart/2005/8/layout/cycle2"/>
    <dgm:cxn modelId="{82777242-9E09-C24E-BCF7-8DDA07FDADE8}" type="presOf" srcId="{08437B03-4028-4EAF-9B5B-3C69B811B3EA}" destId="{7294B13A-0E92-0D41-9CDF-AD29F075A146}" srcOrd="0" destOrd="0" presId="urn:microsoft.com/office/officeart/2005/8/layout/cycle2"/>
    <dgm:cxn modelId="{5F9BAD45-4577-E64D-ABA0-0AF7EAF5D2F8}" type="presOf" srcId="{A1B29EF2-245C-4F4F-BC27-E94505C43A3A}" destId="{8DFE96AC-385F-F24F-B505-9636C6E90268}" srcOrd="1" destOrd="0" presId="urn:microsoft.com/office/officeart/2005/8/layout/cycle2"/>
    <dgm:cxn modelId="{3C7F3E66-682D-C34C-9E5D-6D5E36695859}" type="presOf" srcId="{F3C543FB-F5AC-49B8-ABCE-09A1FE19046B}" destId="{790841EF-E617-D544-8930-A45C71C94A4D}" srcOrd="0" destOrd="0" presId="urn:microsoft.com/office/officeart/2005/8/layout/cycle2"/>
    <dgm:cxn modelId="{E86C9154-C957-0042-959A-D8BDBED29846}" type="presOf" srcId="{4C382983-F0F7-497A-95F6-16EF2ACB5326}" destId="{BF7F619B-3A43-B14D-B083-4233331CEEE1}" srcOrd="1" destOrd="0" presId="urn:microsoft.com/office/officeart/2005/8/layout/cycle2"/>
    <dgm:cxn modelId="{15F99F78-6319-B448-86A4-DFD494AFBC26}" type="presOf" srcId="{D8038CCE-66BC-488E-9FC1-C38E045212C1}" destId="{A11A8F85-C010-9B42-8757-52FADF1B752A}" srcOrd="0" destOrd="0" presId="urn:microsoft.com/office/officeart/2005/8/layout/cycle2"/>
    <dgm:cxn modelId="{6D78BE59-5514-4867-80A1-3411BEBDAE46}" srcId="{ED2E64B8-1831-463F-BA49-FE842FA62BEF}" destId="{CE3D3623-CFAE-414F-B874-81464B2A16D5}" srcOrd="0" destOrd="0" parTransId="{0B83F3BA-A5F8-4494-8FDE-FCB04632F9C3}" sibTransId="{2E35B4EB-E9CA-48F1-9037-33F1B2529B34}"/>
    <dgm:cxn modelId="{E1386C91-C3C4-4E81-B5F2-EFD8B0EB1E96}" srcId="{ED2E64B8-1831-463F-BA49-FE842FA62BEF}" destId="{7979A3B4-E399-4668-A869-9FD410E4BF17}" srcOrd="1" destOrd="0" parTransId="{D256285D-4DBE-438B-8C1F-D118BCA11876}" sibTransId="{FBE2F14D-8574-4157-B843-42965F8D5178}"/>
    <dgm:cxn modelId="{71401A94-E360-FE4A-A805-BB14E0B09B44}" type="presOf" srcId="{CD457F70-021C-43BF-A345-70B3CBDE5E1F}" destId="{31B26AF3-76A4-CE41-A1A1-B7E5C1622A9B}" srcOrd="0" destOrd="0" presId="urn:microsoft.com/office/officeart/2005/8/layout/cycle2"/>
    <dgm:cxn modelId="{B229B1A7-3AD1-A045-BD6E-8B40AB173AF7}" type="presOf" srcId="{7979A3B4-E399-4668-A869-9FD410E4BF17}" destId="{FA50D53E-D22F-5840-A780-A843680736ED}" srcOrd="0" destOrd="0" presId="urn:microsoft.com/office/officeart/2005/8/layout/cycle2"/>
    <dgm:cxn modelId="{1D2D77AA-1FFD-494B-967E-C737C648F77A}" type="presOf" srcId="{307713C8-AE5A-494A-A9EF-649F5D5007A1}" destId="{2C4372AB-A2B7-8D46-99F8-FD429705E698}" srcOrd="0" destOrd="0" presId="urn:microsoft.com/office/officeart/2005/8/layout/cycle2"/>
    <dgm:cxn modelId="{0ADD3DB5-AF83-3C40-B030-CA634E502489}" type="presOf" srcId="{0B4B248C-B069-4C6E-A879-FA7CC4662AD7}" destId="{16FE0DF7-6263-D046-8ECA-EF22AADB7929}" srcOrd="1" destOrd="0" presId="urn:microsoft.com/office/officeart/2005/8/layout/cycle2"/>
    <dgm:cxn modelId="{A3D945B6-E855-434D-987A-CFB67F62AEA0}" type="presOf" srcId="{A5AF6067-200F-4E3C-AC95-6AF5C0CD602A}" destId="{8F3314C6-E93C-084D-BE0F-295E71C57BB5}" srcOrd="0" destOrd="0" presId="urn:microsoft.com/office/officeart/2005/8/layout/cycle2"/>
    <dgm:cxn modelId="{5DC88BB6-AC86-204C-8F6C-56F7D162C399}" type="presOf" srcId="{2D0E826B-9259-481A-8A8D-7A221D544A93}" destId="{1DE9BDF0-EB39-944C-88C5-E9852F55CBEA}" srcOrd="0" destOrd="0" presId="urn:microsoft.com/office/officeart/2005/8/layout/cycle2"/>
    <dgm:cxn modelId="{DE8FAAC0-2D2A-294E-83BF-8DF5CD11CDF2}" type="presOf" srcId="{77DA4DD7-646B-4B8D-8B37-51016D905872}" destId="{5DBDCF3E-2569-BF49-8426-743A6134D374}" srcOrd="0" destOrd="0" presId="urn:microsoft.com/office/officeart/2005/8/layout/cycle2"/>
    <dgm:cxn modelId="{2EDD15C7-F340-C34A-80BE-658DA66D864C}" type="presOf" srcId="{01C36335-4B9C-4C80-B0FE-90C6B97BDD2D}" destId="{C7073921-16C3-974D-8185-F2659111EBB2}" srcOrd="0" destOrd="0" presId="urn:microsoft.com/office/officeart/2005/8/layout/cycle2"/>
    <dgm:cxn modelId="{FE891FC7-9174-3A44-A769-2C2294B50544}" type="presOf" srcId="{54CD27B4-A099-43F0-A0F2-EC4319A54BC8}" destId="{F4B09589-99FC-5C42-A567-29ED8EE26A46}" srcOrd="0" destOrd="0" presId="urn:microsoft.com/office/officeart/2005/8/layout/cycle2"/>
    <dgm:cxn modelId="{6DC5B0CB-471B-E248-A969-AEDDA89A623D}" type="presOf" srcId="{7CD179D3-A071-4961-89D7-4953943BCECE}" destId="{2235BADA-EA9A-5846-AA94-785B5C069216}" srcOrd="1" destOrd="0" presId="urn:microsoft.com/office/officeart/2005/8/layout/cycle2"/>
    <dgm:cxn modelId="{6FFC70D6-1CEC-E648-B3AB-B4B7C5BA32B3}" type="presOf" srcId="{2D0E826B-9259-481A-8A8D-7A221D544A93}" destId="{0ED12825-ECEF-9141-81E8-B86A2B65F7FF}" srcOrd="1" destOrd="0" presId="urn:microsoft.com/office/officeart/2005/8/layout/cycle2"/>
    <dgm:cxn modelId="{4698FAE0-F967-154C-B468-C45AE959FD75}" type="presOf" srcId="{FBE2F14D-8574-4157-B843-42965F8D5178}" destId="{0584C519-4148-1145-A911-18C95C21A126}" srcOrd="1" destOrd="0" presId="urn:microsoft.com/office/officeart/2005/8/layout/cycle2"/>
    <dgm:cxn modelId="{2A2964E8-BA7C-A445-BE7A-C42EABE26EAC}" type="presOf" srcId="{7CD179D3-A071-4961-89D7-4953943BCECE}" destId="{41B5490D-03AA-CB46-AA49-1C720DC80465}" srcOrd="0" destOrd="0" presId="urn:microsoft.com/office/officeart/2005/8/layout/cycle2"/>
    <dgm:cxn modelId="{A6DF8EE9-3AC9-4B2E-94BD-54D2CC990506}" srcId="{ED2E64B8-1831-463F-BA49-FE842FA62BEF}" destId="{F3C543FB-F5AC-49B8-ABCE-09A1FE19046B}" srcOrd="3" destOrd="0" parTransId="{26972312-2BC3-4563-B715-0CB48EA1FFDF}" sibTransId="{0B4B248C-B069-4C6E-A879-FA7CC4662AD7}"/>
    <dgm:cxn modelId="{739CD9EA-038E-486D-B015-6E575BF1EE0F}" srcId="{ED2E64B8-1831-463F-BA49-FE842FA62BEF}" destId="{01C36335-4B9C-4C80-B0FE-90C6B97BDD2D}" srcOrd="4" destOrd="0" parTransId="{45CD74C4-B781-49BD-AEE3-CDA93CB05EEF}" sibTransId="{54CD27B4-A099-43F0-A0F2-EC4319A54BC8}"/>
    <dgm:cxn modelId="{D5DDC9EB-9AEF-48F7-9898-00902EBBE9E4}" srcId="{ED2E64B8-1831-463F-BA49-FE842FA62BEF}" destId="{19AF3BB0-6FB9-4545-B87B-E28AECB30DE7}" srcOrd="7" destOrd="0" parTransId="{97C360B8-57EF-4954-A6E2-A61AAF158BBD}" sibTransId="{2D0E826B-9259-481A-8A8D-7A221D544A93}"/>
    <dgm:cxn modelId="{0F6628EC-D536-4197-ACB5-34BAD62595FE}" srcId="{ED2E64B8-1831-463F-BA49-FE842FA62BEF}" destId="{A5AF6067-200F-4E3C-AC95-6AF5C0CD602A}" srcOrd="8" destOrd="0" parTransId="{765FBC18-AAE3-4C90-9651-5016D14CE6C1}" sibTransId="{4C382983-F0F7-497A-95F6-16EF2ACB5326}"/>
    <dgm:cxn modelId="{F0F9FDF6-C607-5547-9D2C-DCBE176E6106}" type="presOf" srcId="{81EFEA09-C048-4385-B8D5-B037282F6062}" destId="{5910CC9F-79FF-E949-A5D2-69358CAFCB38}" srcOrd="1" destOrd="0" presId="urn:microsoft.com/office/officeart/2005/8/layout/cycle2"/>
    <dgm:cxn modelId="{D90F857C-EBFE-984F-AB76-E41622F69BC4}" type="presParOf" srcId="{91D3F581-12E0-D94F-A6E9-FB0CDC893F66}" destId="{DE64C0FE-A52E-0F4B-A359-A8195E87DE9A}" srcOrd="0" destOrd="0" presId="urn:microsoft.com/office/officeart/2005/8/layout/cycle2"/>
    <dgm:cxn modelId="{935A7961-C07C-D442-90DC-729B0AE30918}" type="presParOf" srcId="{91D3F581-12E0-D94F-A6E9-FB0CDC893F66}" destId="{2EF4FBA6-7DC6-9E47-908F-66FA9D4F8A56}" srcOrd="1" destOrd="0" presId="urn:microsoft.com/office/officeart/2005/8/layout/cycle2"/>
    <dgm:cxn modelId="{610C41AE-A8BE-0E4C-AC8F-10A4C7C53F14}" type="presParOf" srcId="{2EF4FBA6-7DC6-9E47-908F-66FA9D4F8A56}" destId="{8BC40A31-EA78-A346-B2E1-E9A5FEC897CD}" srcOrd="0" destOrd="0" presId="urn:microsoft.com/office/officeart/2005/8/layout/cycle2"/>
    <dgm:cxn modelId="{70E89D48-9A28-1B41-9A9D-46140420AC54}" type="presParOf" srcId="{91D3F581-12E0-D94F-A6E9-FB0CDC893F66}" destId="{FA50D53E-D22F-5840-A780-A843680736ED}" srcOrd="2" destOrd="0" presId="urn:microsoft.com/office/officeart/2005/8/layout/cycle2"/>
    <dgm:cxn modelId="{381B163E-DED4-0E4C-B44B-C72DA6BAFDE4}" type="presParOf" srcId="{91D3F581-12E0-D94F-A6E9-FB0CDC893F66}" destId="{C48E731B-404F-FE44-85A1-D6E0F1BC10EC}" srcOrd="3" destOrd="0" presId="urn:microsoft.com/office/officeart/2005/8/layout/cycle2"/>
    <dgm:cxn modelId="{10FDD3F8-5FDD-484E-AA52-B827ADFB489E}" type="presParOf" srcId="{C48E731B-404F-FE44-85A1-D6E0F1BC10EC}" destId="{0584C519-4148-1145-A911-18C95C21A126}" srcOrd="0" destOrd="0" presId="urn:microsoft.com/office/officeart/2005/8/layout/cycle2"/>
    <dgm:cxn modelId="{A02A387A-A800-1F40-B932-E27A24EA4A66}" type="presParOf" srcId="{91D3F581-12E0-D94F-A6E9-FB0CDC893F66}" destId="{2C4372AB-A2B7-8D46-99F8-FD429705E698}" srcOrd="4" destOrd="0" presId="urn:microsoft.com/office/officeart/2005/8/layout/cycle2"/>
    <dgm:cxn modelId="{E8A0157D-135B-9A40-A186-7594B41539FA}" type="presParOf" srcId="{91D3F581-12E0-D94F-A6E9-FB0CDC893F66}" destId="{7FB48208-52F7-F040-8A86-FACEE556BEA4}" srcOrd="5" destOrd="0" presId="urn:microsoft.com/office/officeart/2005/8/layout/cycle2"/>
    <dgm:cxn modelId="{DEE6B875-FA02-FC42-90F1-1E9FBE9916CE}" type="presParOf" srcId="{7FB48208-52F7-F040-8A86-FACEE556BEA4}" destId="{8DFE96AC-385F-F24F-B505-9636C6E90268}" srcOrd="0" destOrd="0" presId="urn:microsoft.com/office/officeart/2005/8/layout/cycle2"/>
    <dgm:cxn modelId="{33C8A872-4BEC-8044-95C2-EDCA115E5A1B}" type="presParOf" srcId="{91D3F581-12E0-D94F-A6E9-FB0CDC893F66}" destId="{790841EF-E617-D544-8930-A45C71C94A4D}" srcOrd="6" destOrd="0" presId="urn:microsoft.com/office/officeart/2005/8/layout/cycle2"/>
    <dgm:cxn modelId="{02562166-29E6-DA4E-A23A-A2EFB0CCFBE1}" type="presParOf" srcId="{91D3F581-12E0-D94F-A6E9-FB0CDC893F66}" destId="{8CD83D32-B6AF-B84A-9609-DEF56F1477D7}" srcOrd="7" destOrd="0" presId="urn:microsoft.com/office/officeart/2005/8/layout/cycle2"/>
    <dgm:cxn modelId="{674AED80-2A8F-A34F-B6F3-4E2E59A00C13}" type="presParOf" srcId="{8CD83D32-B6AF-B84A-9609-DEF56F1477D7}" destId="{16FE0DF7-6263-D046-8ECA-EF22AADB7929}" srcOrd="0" destOrd="0" presId="urn:microsoft.com/office/officeart/2005/8/layout/cycle2"/>
    <dgm:cxn modelId="{87ECB096-4A46-A04A-8F0E-580371765F56}" type="presParOf" srcId="{91D3F581-12E0-D94F-A6E9-FB0CDC893F66}" destId="{C7073921-16C3-974D-8185-F2659111EBB2}" srcOrd="8" destOrd="0" presId="urn:microsoft.com/office/officeart/2005/8/layout/cycle2"/>
    <dgm:cxn modelId="{A27161E3-5999-264B-ABD3-8240E8E3A9E3}" type="presParOf" srcId="{91D3F581-12E0-D94F-A6E9-FB0CDC893F66}" destId="{F4B09589-99FC-5C42-A567-29ED8EE26A46}" srcOrd="9" destOrd="0" presId="urn:microsoft.com/office/officeart/2005/8/layout/cycle2"/>
    <dgm:cxn modelId="{60BD551B-3EE7-8146-985C-00BD3F2C09ED}" type="presParOf" srcId="{F4B09589-99FC-5C42-A567-29ED8EE26A46}" destId="{77618300-B877-0E48-9267-B9FEE782EE40}" srcOrd="0" destOrd="0" presId="urn:microsoft.com/office/officeart/2005/8/layout/cycle2"/>
    <dgm:cxn modelId="{E18B2F93-7853-2148-A6C4-88F43C0D02F9}" type="presParOf" srcId="{91D3F581-12E0-D94F-A6E9-FB0CDC893F66}" destId="{5DBDCF3E-2569-BF49-8426-743A6134D374}" srcOrd="10" destOrd="0" presId="urn:microsoft.com/office/officeart/2005/8/layout/cycle2"/>
    <dgm:cxn modelId="{AB64ABFB-5626-064F-984F-B82B27669B59}" type="presParOf" srcId="{91D3F581-12E0-D94F-A6E9-FB0CDC893F66}" destId="{7294B13A-0E92-0D41-9CDF-AD29F075A146}" srcOrd="11" destOrd="0" presId="urn:microsoft.com/office/officeart/2005/8/layout/cycle2"/>
    <dgm:cxn modelId="{6C63D374-B697-284B-A344-2C0ED123315C}" type="presParOf" srcId="{7294B13A-0E92-0D41-9CDF-AD29F075A146}" destId="{21316A30-86D2-A94E-B4EC-7F283FE91C1B}" srcOrd="0" destOrd="0" presId="urn:microsoft.com/office/officeart/2005/8/layout/cycle2"/>
    <dgm:cxn modelId="{FAB4D642-837F-7A47-B45C-C5CE2F694118}" type="presParOf" srcId="{91D3F581-12E0-D94F-A6E9-FB0CDC893F66}" destId="{31B26AF3-76A4-CE41-A1A1-B7E5C1622A9B}" srcOrd="12" destOrd="0" presId="urn:microsoft.com/office/officeart/2005/8/layout/cycle2"/>
    <dgm:cxn modelId="{73870101-1368-0943-A9DF-55F1947973E8}" type="presParOf" srcId="{91D3F581-12E0-D94F-A6E9-FB0CDC893F66}" destId="{41B5490D-03AA-CB46-AA49-1C720DC80465}" srcOrd="13" destOrd="0" presId="urn:microsoft.com/office/officeart/2005/8/layout/cycle2"/>
    <dgm:cxn modelId="{4CFB1507-C4FF-1440-A6C5-A4BCA3C78E95}" type="presParOf" srcId="{41B5490D-03AA-CB46-AA49-1C720DC80465}" destId="{2235BADA-EA9A-5846-AA94-785B5C069216}" srcOrd="0" destOrd="0" presId="urn:microsoft.com/office/officeart/2005/8/layout/cycle2"/>
    <dgm:cxn modelId="{EE4D649C-B8B2-614D-A267-0EF01178188B}" type="presParOf" srcId="{91D3F581-12E0-D94F-A6E9-FB0CDC893F66}" destId="{4420682A-64C7-4A44-AC8D-A6285CB19C82}" srcOrd="14" destOrd="0" presId="urn:microsoft.com/office/officeart/2005/8/layout/cycle2"/>
    <dgm:cxn modelId="{ECADC898-7A9E-614C-BC79-6921A551543C}" type="presParOf" srcId="{91D3F581-12E0-D94F-A6E9-FB0CDC893F66}" destId="{1DE9BDF0-EB39-944C-88C5-E9852F55CBEA}" srcOrd="15" destOrd="0" presId="urn:microsoft.com/office/officeart/2005/8/layout/cycle2"/>
    <dgm:cxn modelId="{BCEE078C-C3DD-CA4A-A914-B7B532CF0FAD}" type="presParOf" srcId="{1DE9BDF0-EB39-944C-88C5-E9852F55CBEA}" destId="{0ED12825-ECEF-9141-81E8-B86A2B65F7FF}" srcOrd="0" destOrd="0" presId="urn:microsoft.com/office/officeart/2005/8/layout/cycle2"/>
    <dgm:cxn modelId="{B0AACEF7-8EAA-9847-82A6-D11E4DE1B4D6}" type="presParOf" srcId="{91D3F581-12E0-D94F-A6E9-FB0CDC893F66}" destId="{8F3314C6-E93C-084D-BE0F-295E71C57BB5}" srcOrd="16" destOrd="0" presId="urn:microsoft.com/office/officeart/2005/8/layout/cycle2"/>
    <dgm:cxn modelId="{5FB86101-F8EC-AC4A-A031-38DE1BB70A92}" type="presParOf" srcId="{91D3F581-12E0-D94F-A6E9-FB0CDC893F66}" destId="{70F11CDB-9C9A-E64F-9638-9A085ACC7A03}" srcOrd="17" destOrd="0" presId="urn:microsoft.com/office/officeart/2005/8/layout/cycle2"/>
    <dgm:cxn modelId="{0877E0AF-5E4F-6D42-9202-B157365BAB40}" type="presParOf" srcId="{70F11CDB-9C9A-E64F-9638-9A085ACC7A03}" destId="{BF7F619B-3A43-B14D-B083-4233331CEEE1}" srcOrd="0" destOrd="0" presId="urn:microsoft.com/office/officeart/2005/8/layout/cycle2"/>
    <dgm:cxn modelId="{81FF98B7-0511-A743-AD92-B641E0CA1400}" type="presParOf" srcId="{91D3F581-12E0-D94F-A6E9-FB0CDC893F66}" destId="{A11A8F85-C010-9B42-8757-52FADF1B752A}" srcOrd="18" destOrd="0" presId="urn:microsoft.com/office/officeart/2005/8/layout/cycle2"/>
    <dgm:cxn modelId="{A4916A76-DABD-A146-BC92-292F910E30AC}" type="presParOf" srcId="{91D3F581-12E0-D94F-A6E9-FB0CDC893F66}" destId="{F1C5CD66-031D-6E44-87F3-E6BD95BE5641}" srcOrd="19" destOrd="0" presId="urn:microsoft.com/office/officeart/2005/8/layout/cycle2"/>
    <dgm:cxn modelId="{9074364E-7478-DB43-A217-B3CC52CC7641}" type="presParOf" srcId="{F1C5CD66-031D-6E44-87F3-E6BD95BE5641}" destId="{5910CC9F-79FF-E949-A5D2-69358CAFCB38}"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B51129D-2226-4050-8E5A-033BEE0AF43A}"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E0E5BB4E-36B3-4004-A608-D78D9542785E}">
      <dgm:prSet/>
      <dgm:spPr/>
      <dgm:t>
        <a:bodyPr/>
        <a:lstStyle/>
        <a:p>
          <a:r>
            <a:rPr lang="en-IN" dirty="0"/>
            <a:t>Pilot testing with city authorities.</a:t>
          </a:r>
          <a:endParaRPr lang="en-US" dirty="0"/>
        </a:p>
      </dgm:t>
    </dgm:pt>
    <dgm:pt modelId="{5E38A0F6-A8EB-4F55-AB7C-FCDE8708C53C}" type="parTrans" cxnId="{6E8B03F3-262A-47D1-B0C8-EAA72A0A326C}">
      <dgm:prSet/>
      <dgm:spPr/>
      <dgm:t>
        <a:bodyPr/>
        <a:lstStyle/>
        <a:p>
          <a:endParaRPr lang="en-US"/>
        </a:p>
      </dgm:t>
    </dgm:pt>
    <dgm:pt modelId="{3921D90B-3961-4EDB-90A7-E08DB1743D0F}" type="sibTrans" cxnId="{6E8B03F3-262A-47D1-B0C8-EAA72A0A326C}">
      <dgm:prSet/>
      <dgm:spPr/>
      <dgm:t>
        <a:bodyPr/>
        <a:lstStyle/>
        <a:p>
          <a:endParaRPr lang="en-US"/>
        </a:p>
      </dgm:t>
    </dgm:pt>
    <dgm:pt modelId="{CD7E70F4-3260-4DC6-A5AF-C8452E5AA7F7}">
      <dgm:prSet/>
      <dgm:spPr/>
      <dgm:t>
        <a:bodyPr/>
        <a:lstStyle/>
        <a:p>
          <a:r>
            <a:rPr lang="en-IN" dirty="0"/>
            <a:t>Continuous feedback from users and authorities.</a:t>
          </a:r>
          <a:endParaRPr lang="en-US" dirty="0"/>
        </a:p>
      </dgm:t>
    </dgm:pt>
    <dgm:pt modelId="{DD55F3E6-791D-442F-9064-57330F4E7273}" type="parTrans" cxnId="{F78DBEC2-E891-419C-94C9-4D1339E5B511}">
      <dgm:prSet/>
      <dgm:spPr/>
      <dgm:t>
        <a:bodyPr/>
        <a:lstStyle/>
        <a:p>
          <a:endParaRPr lang="en-US"/>
        </a:p>
      </dgm:t>
    </dgm:pt>
    <dgm:pt modelId="{768984C5-2F35-42DC-8192-BDADF81871E7}" type="sibTrans" cxnId="{F78DBEC2-E891-419C-94C9-4D1339E5B511}">
      <dgm:prSet/>
      <dgm:spPr/>
      <dgm:t>
        <a:bodyPr/>
        <a:lstStyle/>
        <a:p>
          <a:endParaRPr lang="en-US"/>
        </a:p>
      </dgm:t>
    </dgm:pt>
    <dgm:pt modelId="{BC773954-081C-4604-A39F-AF924F46F0ED}">
      <dgm:prSet/>
      <dgm:spPr/>
      <dgm:t>
        <a:bodyPr/>
        <a:lstStyle/>
        <a:p>
          <a:r>
            <a:rPr lang="en-IN"/>
            <a:t>Scaling through partnerships with automakers, smart cities, and other stakeholders.</a:t>
          </a:r>
          <a:endParaRPr lang="en-US"/>
        </a:p>
      </dgm:t>
    </dgm:pt>
    <dgm:pt modelId="{377A6516-4DCB-42A9-9ECB-B2EAC447D734}" type="parTrans" cxnId="{D3B37817-E3F1-41E3-9C9F-A48200267515}">
      <dgm:prSet/>
      <dgm:spPr/>
      <dgm:t>
        <a:bodyPr/>
        <a:lstStyle/>
        <a:p>
          <a:endParaRPr lang="en-US"/>
        </a:p>
      </dgm:t>
    </dgm:pt>
    <dgm:pt modelId="{C87F2CFC-2E7C-40A2-8F5F-9FDF141BD76D}" type="sibTrans" cxnId="{D3B37817-E3F1-41E3-9C9F-A48200267515}">
      <dgm:prSet/>
      <dgm:spPr/>
      <dgm:t>
        <a:bodyPr/>
        <a:lstStyle/>
        <a:p>
          <a:endParaRPr lang="en-US"/>
        </a:p>
      </dgm:t>
    </dgm:pt>
    <dgm:pt modelId="{C529A188-1828-F341-8750-7BC8C25BF5BF}" type="pres">
      <dgm:prSet presAssocID="{7B51129D-2226-4050-8E5A-033BEE0AF43A}" presName="linear" presStyleCnt="0">
        <dgm:presLayoutVars>
          <dgm:animLvl val="lvl"/>
          <dgm:resizeHandles val="exact"/>
        </dgm:presLayoutVars>
      </dgm:prSet>
      <dgm:spPr/>
    </dgm:pt>
    <dgm:pt modelId="{C126BDD2-57A1-8740-9152-9EC2E1BC96C8}" type="pres">
      <dgm:prSet presAssocID="{E0E5BB4E-36B3-4004-A608-D78D9542785E}" presName="parentText" presStyleLbl="node1" presStyleIdx="0" presStyleCnt="3">
        <dgm:presLayoutVars>
          <dgm:chMax val="0"/>
          <dgm:bulletEnabled val="1"/>
        </dgm:presLayoutVars>
      </dgm:prSet>
      <dgm:spPr/>
    </dgm:pt>
    <dgm:pt modelId="{8A06ECBC-9B82-E444-9CBD-5A829F8991AE}" type="pres">
      <dgm:prSet presAssocID="{3921D90B-3961-4EDB-90A7-E08DB1743D0F}" presName="spacer" presStyleCnt="0"/>
      <dgm:spPr/>
    </dgm:pt>
    <dgm:pt modelId="{EF28ECB3-A822-4547-8A01-896B84B4C03C}" type="pres">
      <dgm:prSet presAssocID="{CD7E70F4-3260-4DC6-A5AF-C8452E5AA7F7}" presName="parentText" presStyleLbl="node1" presStyleIdx="1" presStyleCnt="3">
        <dgm:presLayoutVars>
          <dgm:chMax val="0"/>
          <dgm:bulletEnabled val="1"/>
        </dgm:presLayoutVars>
      </dgm:prSet>
      <dgm:spPr/>
    </dgm:pt>
    <dgm:pt modelId="{8DCCDB49-AFD9-314A-9DBA-9173BD74BE5E}" type="pres">
      <dgm:prSet presAssocID="{768984C5-2F35-42DC-8192-BDADF81871E7}" presName="spacer" presStyleCnt="0"/>
      <dgm:spPr/>
    </dgm:pt>
    <dgm:pt modelId="{6E29E5C1-D7E4-FA49-9C2D-AC9D04548B0A}" type="pres">
      <dgm:prSet presAssocID="{BC773954-081C-4604-A39F-AF924F46F0ED}" presName="parentText" presStyleLbl="node1" presStyleIdx="2" presStyleCnt="3">
        <dgm:presLayoutVars>
          <dgm:chMax val="0"/>
          <dgm:bulletEnabled val="1"/>
        </dgm:presLayoutVars>
      </dgm:prSet>
      <dgm:spPr/>
    </dgm:pt>
  </dgm:ptLst>
  <dgm:cxnLst>
    <dgm:cxn modelId="{D3B37817-E3F1-41E3-9C9F-A48200267515}" srcId="{7B51129D-2226-4050-8E5A-033BEE0AF43A}" destId="{BC773954-081C-4604-A39F-AF924F46F0ED}" srcOrd="2" destOrd="0" parTransId="{377A6516-4DCB-42A9-9ECB-B2EAC447D734}" sibTransId="{C87F2CFC-2E7C-40A2-8F5F-9FDF141BD76D}"/>
    <dgm:cxn modelId="{E4854629-C790-AC4F-8096-2B440F8C0175}" type="presOf" srcId="{CD7E70F4-3260-4DC6-A5AF-C8452E5AA7F7}" destId="{EF28ECB3-A822-4547-8A01-896B84B4C03C}" srcOrd="0" destOrd="0" presId="urn:microsoft.com/office/officeart/2005/8/layout/vList2"/>
    <dgm:cxn modelId="{216A5386-D53C-5E40-96FE-E645F50A5906}" type="presOf" srcId="{BC773954-081C-4604-A39F-AF924F46F0ED}" destId="{6E29E5C1-D7E4-FA49-9C2D-AC9D04548B0A}" srcOrd="0" destOrd="0" presId="urn:microsoft.com/office/officeart/2005/8/layout/vList2"/>
    <dgm:cxn modelId="{5AF9CD9C-AD63-6A4D-A36F-1F9526728438}" type="presOf" srcId="{E0E5BB4E-36B3-4004-A608-D78D9542785E}" destId="{C126BDD2-57A1-8740-9152-9EC2E1BC96C8}" srcOrd="0" destOrd="0" presId="urn:microsoft.com/office/officeart/2005/8/layout/vList2"/>
    <dgm:cxn modelId="{F78DBEC2-E891-419C-94C9-4D1339E5B511}" srcId="{7B51129D-2226-4050-8E5A-033BEE0AF43A}" destId="{CD7E70F4-3260-4DC6-A5AF-C8452E5AA7F7}" srcOrd="1" destOrd="0" parTransId="{DD55F3E6-791D-442F-9064-57330F4E7273}" sibTransId="{768984C5-2F35-42DC-8192-BDADF81871E7}"/>
    <dgm:cxn modelId="{A4DA86E4-331C-A042-AC56-48BAC49AA55D}" type="presOf" srcId="{7B51129D-2226-4050-8E5A-033BEE0AF43A}" destId="{C529A188-1828-F341-8750-7BC8C25BF5BF}" srcOrd="0" destOrd="0" presId="urn:microsoft.com/office/officeart/2005/8/layout/vList2"/>
    <dgm:cxn modelId="{6E8B03F3-262A-47D1-B0C8-EAA72A0A326C}" srcId="{7B51129D-2226-4050-8E5A-033BEE0AF43A}" destId="{E0E5BB4E-36B3-4004-A608-D78D9542785E}" srcOrd="0" destOrd="0" parTransId="{5E38A0F6-A8EB-4F55-AB7C-FCDE8708C53C}" sibTransId="{3921D90B-3961-4EDB-90A7-E08DB1743D0F}"/>
    <dgm:cxn modelId="{0BDC2820-03EE-7E48-A5E4-936F81B54E74}" type="presParOf" srcId="{C529A188-1828-F341-8750-7BC8C25BF5BF}" destId="{C126BDD2-57A1-8740-9152-9EC2E1BC96C8}" srcOrd="0" destOrd="0" presId="urn:microsoft.com/office/officeart/2005/8/layout/vList2"/>
    <dgm:cxn modelId="{80B16098-31E9-D643-8013-2709372DD475}" type="presParOf" srcId="{C529A188-1828-F341-8750-7BC8C25BF5BF}" destId="{8A06ECBC-9B82-E444-9CBD-5A829F8991AE}" srcOrd="1" destOrd="0" presId="urn:microsoft.com/office/officeart/2005/8/layout/vList2"/>
    <dgm:cxn modelId="{95451381-3AE8-B246-88CD-49EE508DB910}" type="presParOf" srcId="{C529A188-1828-F341-8750-7BC8C25BF5BF}" destId="{EF28ECB3-A822-4547-8A01-896B84B4C03C}" srcOrd="2" destOrd="0" presId="urn:microsoft.com/office/officeart/2005/8/layout/vList2"/>
    <dgm:cxn modelId="{4284C566-D85E-3744-AA38-C91B7D61C045}" type="presParOf" srcId="{C529A188-1828-F341-8750-7BC8C25BF5BF}" destId="{8DCCDB49-AFD9-314A-9DBA-9173BD74BE5E}" srcOrd="3" destOrd="0" presId="urn:microsoft.com/office/officeart/2005/8/layout/vList2"/>
    <dgm:cxn modelId="{DC5F20A2-E9BF-8C42-A6DE-CA767BCF105A}" type="presParOf" srcId="{C529A188-1828-F341-8750-7BC8C25BF5BF}" destId="{6E29E5C1-D7E4-FA49-9C2D-AC9D04548B0A}"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64C0FE-A52E-0F4B-A359-A8195E87DE9A}">
      <dsp:nvSpPr>
        <dsp:cNvPr id="0" name=""/>
        <dsp:cNvSpPr/>
      </dsp:nvSpPr>
      <dsp:spPr>
        <a:xfrm>
          <a:off x="3612658" y="2499"/>
          <a:ext cx="1170398" cy="1170398"/>
        </a:xfrm>
        <a:prstGeom prst="ellipse">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Time-Based Traffic Management</a:t>
          </a:r>
          <a:endParaRPr lang="en-US" sz="1100" kern="1200" dirty="0"/>
        </a:p>
      </dsp:txBody>
      <dsp:txXfrm>
        <a:off x="3784059" y="173900"/>
        <a:ext cx="827596" cy="827596"/>
      </dsp:txXfrm>
    </dsp:sp>
    <dsp:sp modelId="{2EF4FBA6-7DC6-9E47-908F-66FA9D4F8A56}">
      <dsp:nvSpPr>
        <dsp:cNvPr id="0" name=""/>
        <dsp:cNvSpPr/>
      </dsp:nvSpPr>
      <dsp:spPr>
        <a:xfrm rot="1080000">
          <a:off x="4869350" y="658799"/>
          <a:ext cx="310379" cy="395009"/>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871629" y="723414"/>
        <a:ext cx="217265" cy="237005"/>
      </dsp:txXfrm>
    </dsp:sp>
    <dsp:sp modelId="{FA50D53E-D22F-5840-A780-A843680736ED}">
      <dsp:nvSpPr>
        <dsp:cNvPr id="0" name=""/>
        <dsp:cNvSpPr/>
      </dsp:nvSpPr>
      <dsp:spPr>
        <a:xfrm>
          <a:off x="5282732" y="545139"/>
          <a:ext cx="1170398" cy="1170398"/>
        </a:xfrm>
        <a:prstGeom prst="ellipse">
          <a:avLst/>
        </a:prstGeom>
        <a:solidFill>
          <a:schemeClr val="accent5">
            <a:hueOff val="-1350239"/>
            <a:satOff val="-92"/>
            <a:lumOff val="21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Urban Infrastructure Improvements</a:t>
          </a:r>
          <a:endParaRPr lang="en-US" sz="1100" kern="1200" dirty="0"/>
        </a:p>
      </dsp:txBody>
      <dsp:txXfrm>
        <a:off x="5454133" y="716540"/>
        <a:ext cx="827596" cy="827596"/>
      </dsp:txXfrm>
    </dsp:sp>
    <dsp:sp modelId="{C48E731B-404F-FE44-85A1-D6E0F1BC10EC}">
      <dsp:nvSpPr>
        <dsp:cNvPr id="0" name=""/>
        <dsp:cNvSpPr/>
      </dsp:nvSpPr>
      <dsp:spPr>
        <a:xfrm rot="3240000">
          <a:off x="6223660" y="1636052"/>
          <a:ext cx="310379" cy="395009"/>
        </a:xfrm>
        <a:prstGeom prst="rightArrow">
          <a:avLst>
            <a:gd name="adj1" fmla="val 60000"/>
            <a:gd name="adj2" fmla="val 50000"/>
          </a:avLst>
        </a:prstGeom>
        <a:solidFill>
          <a:schemeClr val="accent5">
            <a:hueOff val="-1350239"/>
            <a:satOff val="-92"/>
            <a:lumOff val="21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6242851" y="1677389"/>
        <a:ext cx="217265" cy="237005"/>
      </dsp:txXfrm>
    </dsp:sp>
    <dsp:sp modelId="{2C4372AB-A2B7-8D46-99F8-FD429705E698}">
      <dsp:nvSpPr>
        <dsp:cNvPr id="0" name=""/>
        <dsp:cNvSpPr/>
      </dsp:nvSpPr>
      <dsp:spPr>
        <a:xfrm>
          <a:off x="6314895" y="1965789"/>
          <a:ext cx="1170398" cy="1170398"/>
        </a:xfrm>
        <a:prstGeom prst="ellipse">
          <a:avLst/>
        </a:prstGeom>
        <a:solidFill>
          <a:schemeClr val="accent5">
            <a:hueOff val="-2700478"/>
            <a:satOff val="-184"/>
            <a:lumOff val="43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Speed Management</a:t>
          </a:r>
          <a:endParaRPr lang="en-US" sz="1100" kern="1200" dirty="0"/>
        </a:p>
      </dsp:txBody>
      <dsp:txXfrm>
        <a:off x="6486296" y="2137190"/>
        <a:ext cx="827596" cy="827596"/>
      </dsp:txXfrm>
    </dsp:sp>
    <dsp:sp modelId="{7FB48208-52F7-F040-8A86-FACEE556BEA4}">
      <dsp:nvSpPr>
        <dsp:cNvPr id="0" name=""/>
        <dsp:cNvSpPr/>
      </dsp:nvSpPr>
      <dsp:spPr>
        <a:xfrm rot="5400000">
          <a:off x="6744905" y="3222710"/>
          <a:ext cx="310379" cy="395009"/>
        </a:xfrm>
        <a:prstGeom prst="rightArrow">
          <a:avLst>
            <a:gd name="adj1" fmla="val 60000"/>
            <a:gd name="adj2" fmla="val 50000"/>
          </a:avLst>
        </a:prstGeom>
        <a:solidFill>
          <a:schemeClr val="accent5">
            <a:hueOff val="-2700478"/>
            <a:satOff val="-184"/>
            <a:lumOff val="43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6791462" y="3255155"/>
        <a:ext cx="217265" cy="237005"/>
      </dsp:txXfrm>
    </dsp:sp>
    <dsp:sp modelId="{790841EF-E617-D544-8930-A45C71C94A4D}">
      <dsp:nvSpPr>
        <dsp:cNvPr id="0" name=""/>
        <dsp:cNvSpPr/>
      </dsp:nvSpPr>
      <dsp:spPr>
        <a:xfrm>
          <a:off x="6314895" y="3721810"/>
          <a:ext cx="1170398" cy="1170398"/>
        </a:xfrm>
        <a:prstGeom prst="ellipse">
          <a:avLst/>
        </a:prstGeom>
        <a:solidFill>
          <a:schemeClr val="accent5">
            <a:hueOff val="-4050717"/>
            <a:satOff val="-275"/>
            <a:lumOff val="65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Targeted Driver Education</a:t>
          </a:r>
          <a:endParaRPr lang="en-US" sz="1100" kern="1200" dirty="0"/>
        </a:p>
      </dsp:txBody>
      <dsp:txXfrm>
        <a:off x="6486296" y="3893211"/>
        <a:ext cx="827596" cy="827596"/>
      </dsp:txXfrm>
    </dsp:sp>
    <dsp:sp modelId="{8CD83D32-B6AF-B84A-9609-DEF56F1477D7}">
      <dsp:nvSpPr>
        <dsp:cNvPr id="0" name=""/>
        <dsp:cNvSpPr/>
      </dsp:nvSpPr>
      <dsp:spPr>
        <a:xfrm rot="7560000">
          <a:off x="6233987" y="4812723"/>
          <a:ext cx="310379" cy="395009"/>
        </a:xfrm>
        <a:prstGeom prst="rightArrow">
          <a:avLst>
            <a:gd name="adj1" fmla="val 60000"/>
            <a:gd name="adj2" fmla="val 50000"/>
          </a:avLst>
        </a:prstGeom>
        <a:solidFill>
          <a:schemeClr val="accent5">
            <a:hueOff val="-4050717"/>
            <a:satOff val="-275"/>
            <a:lumOff val="65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6307910" y="4854060"/>
        <a:ext cx="217265" cy="237005"/>
      </dsp:txXfrm>
    </dsp:sp>
    <dsp:sp modelId="{C7073921-16C3-974D-8185-F2659111EBB2}">
      <dsp:nvSpPr>
        <dsp:cNvPr id="0" name=""/>
        <dsp:cNvSpPr/>
      </dsp:nvSpPr>
      <dsp:spPr>
        <a:xfrm>
          <a:off x="5282732" y="5142460"/>
          <a:ext cx="1170398" cy="1170398"/>
        </a:xfrm>
        <a:prstGeom prst="ellipse">
          <a:avLst/>
        </a:prstGeom>
        <a:solidFill>
          <a:schemeClr val="accent5">
            <a:hueOff val="-5400955"/>
            <a:satOff val="-367"/>
            <a:lumOff val="87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Vehicle Safety Promotion</a:t>
          </a:r>
          <a:endParaRPr lang="en-US" sz="1100" kern="1200" dirty="0"/>
        </a:p>
      </dsp:txBody>
      <dsp:txXfrm>
        <a:off x="5454133" y="5313861"/>
        <a:ext cx="827596" cy="827596"/>
      </dsp:txXfrm>
    </dsp:sp>
    <dsp:sp modelId="{F4B09589-99FC-5C42-A567-29ED8EE26A46}">
      <dsp:nvSpPr>
        <dsp:cNvPr id="0" name=""/>
        <dsp:cNvSpPr/>
      </dsp:nvSpPr>
      <dsp:spPr>
        <a:xfrm rot="9720000">
          <a:off x="4886059" y="5798761"/>
          <a:ext cx="310379" cy="395009"/>
        </a:xfrm>
        <a:prstGeom prst="rightArrow">
          <a:avLst>
            <a:gd name="adj1" fmla="val 60000"/>
            <a:gd name="adj2" fmla="val 50000"/>
          </a:avLst>
        </a:prstGeom>
        <a:solidFill>
          <a:schemeClr val="accent5">
            <a:hueOff val="-5400955"/>
            <a:satOff val="-367"/>
            <a:lumOff val="87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4976894" y="5863376"/>
        <a:ext cx="217265" cy="237005"/>
      </dsp:txXfrm>
    </dsp:sp>
    <dsp:sp modelId="{5DBDCF3E-2569-BF49-8426-743A6134D374}">
      <dsp:nvSpPr>
        <dsp:cNvPr id="0" name=""/>
        <dsp:cNvSpPr/>
      </dsp:nvSpPr>
      <dsp:spPr>
        <a:xfrm>
          <a:off x="3612658" y="5685101"/>
          <a:ext cx="1170398" cy="1170398"/>
        </a:xfrm>
        <a:prstGeom prst="ellipse">
          <a:avLst/>
        </a:prstGeom>
        <a:solidFill>
          <a:schemeClr val="accent5">
            <a:hueOff val="-6751195"/>
            <a:satOff val="-459"/>
            <a:lumOff val="108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Environmental Adaptations</a:t>
          </a:r>
          <a:endParaRPr lang="en-US" sz="1100" kern="1200" dirty="0"/>
        </a:p>
      </dsp:txBody>
      <dsp:txXfrm>
        <a:off x="3784059" y="5856502"/>
        <a:ext cx="827596" cy="827596"/>
      </dsp:txXfrm>
    </dsp:sp>
    <dsp:sp modelId="{7294B13A-0E92-0D41-9CDF-AD29F075A146}">
      <dsp:nvSpPr>
        <dsp:cNvPr id="0" name=""/>
        <dsp:cNvSpPr/>
      </dsp:nvSpPr>
      <dsp:spPr>
        <a:xfrm rot="11880000">
          <a:off x="3215984" y="5804190"/>
          <a:ext cx="310379" cy="395009"/>
        </a:xfrm>
        <a:prstGeom prst="rightArrow">
          <a:avLst>
            <a:gd name="adj1" fmla="val 60000"/>
            <a:gd name="adj2" fmla="val 50000"/>
          </a:avLst>
        </a:prstGeom>
        <a:solidFill>
          <a:schemeClr val="accent5">
            <a:hueOff val="-6751195"/>
            <a:satOff val="-459"/>
            <a:lumOff val="108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3306819" y="5897579"/>
        <a:ext cx="217265" cy="237005"/>
      </dsp:txXfrm>
    </dsp:sp>
    <dsp:sp modelId="{31B26AF3-76A4-CE41-A1A1-B7E5C1622A9B}">
      <dsp:nvSpPr>
        <dsp:cNvPr id="0" name=""/>
        <dsp:cNvSpPr/>
      </dsp:nvSpPr>
      <dsp:spPr>
        <a:xfrm>
          <a:off x="1942583" y="5142460"/>
          <a:ext cx="1170398" cy="1170398"/>
        </a:xfrm>
        <a:prstGeom prst="ellipse">
          <a:avLst/>
        </a:prstGeom>
        <a:solidFill>
          <a:schemeClr val="accent5">
            <a:hueOff val="-8101434"/>
            <a:satOff val="-551"/>
            <a:lumOff val="130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Traffic Control Enhancements</a:t>
          </a:r>
          <a:endParaRPr lang="en-US" sz="1100" kern="1200" dirty="0"/>
        </a:p>
      </dsp:txBody>
      <dsp:txXfrm>
        <a:off x="2113984" y="5313861"/>
        <a:ext cx="827596" cy="827596"/>
      </dsp:txXfrm>
    </dsp:sp>
    <dsp:sp modelId="{41B5490D-03AA-CB46-AA49-1C720DC80465}">
      <dsp:nvSpPr>
        <dsp:cNvPr id="0" name=""/>
        <dsp:cNvSpPr/>
      </dsp:nvSpPr>
      <dsp:spPr>
        <a:xfrm rot="14040000">
          <a:off x="1861674" y="4826936"/>
          <a:ext cx="310379" cy="395009"/>
        </a:xfrm>
        <a:prstGeom prst="rightArrow">
          <a:avLst>
            <a:gd name="adj1" fmla="val 60000"/>
            <a:gd name="adj2" fmla="val 50000"/>
          </a:avLst>
        </a:prstGeom>
        <a:solidFill>
          <a:schemeClr val="accent5">
            <a:hueOff val="-8101434"/>
            <a:satOff val="-551"/>
            <a:lumOff val="1307"/>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1935597" y="4943603"/>
        <a:ext cx="217265" cy="237005"/>
      </dsp:txXfrm>
    </dsp:sp>
    <dsp:sp modelId="{4420682A-64C7-4A44-AC8D-A6285CB19C82}">
      <dsp:nvSpPr>
        <dsp:cNvPr id="0" name=""/>
        <dsp:cNvSpPr/>
      </dsp:nvSpPr>
      <dsp:spPr>
        <a:xfrm>
          <a:off x="910420" y="3721810"/>
          <a:ext cx="1170398" cy="1170398"/>
        </a:xfrm>
        <a:prstGeom prst="ellipse">
          <a:avLst/>
        </a:prstGeom>
        <a:solidFill>
          <a:schemeClr val="accent5">
            <a:hueOff val="-9451672"/>
            <a:satOff val="-642"/>
            <a:lumOff val="152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Rural Road Safety</a:t>
          </a:r>
          <a:endParaRPr lang="en-US" sz="1100" kern="1200" dirty="0"/>
        </a:p>
      </dsp:txBody>
      <dsp:txXfrm>
        <a:off x="1081821" y="3893211"/>
        <a:ext cx="827596" cy="827596"/>
      </dsp:txXfrm>
    </dsp:sp>
    <dsp:sp modelId="{1DE9BDF0-EB39-944C-88C5-E9852F55CBEA}">
      <dsp:nvSpPr>
        <dsp:cNvPr id="0" name=""/>
        <dsp:cNvSpPr/>
      </dsp:nvSpPr>
      <dsp:spPr>
        <a:xfrm rot="16200000">
          <a:off x="1340429" y="3240279"/>
          <a:ext cx="310379" cy="395009"/>
        </a:xfrm>
        <a:prstGeom prst="rightArrow">
          <a:avLst>
            <a:gd name="adj1" fmla="val 60000"/>
            <a:gd name="adj2" fmla="val 50000"/>
          </a:avLst>
        </a:prstGeom>
        <a:solidFill>
          <a:schemeClr val="accent5">
            <a:hueOff val="-9451672"/>
            <a:satOff val="-642"/>
            <a:lumOff val="152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386986" y="3365838"/>
        <a:ext cx="217265" cy="237005"/>
      </dsp:txXfrm>
    </dsp:sp>
    <dsp:sp modelId="{8F3314C6-E93C-084D-BE0F-295E71C57BB5}">
      <dsp:nvSpPr>
        <dsp:cNvPr id="0" name=""/>
        <dsp:cNvSpPr/>
      </dsp:nvSpPr>
      <dsp:spPr>
        <a:xfrm>
          <a:off x="910420" y="1965789"/>
          <a:ext cx="1170398" cy="1170398"/>
        </a:xfrm>
        <a:prstGeom prst="ellipse">
          <a:avLst/>
        </a:prstGeom>
        <a:solidFill>
          <a:schemeClr val="accent5">
            <a:hueOff val="-10801911"/>
            <a:satOff val="-734"/>
            <a:lumOff val="174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Data-Driven Approach</a:t>
          </a:r>
          <a:endParaRPr lang="en-US" sz="1100" kern="1200" dirty="0"/>
        </a:p>
      </dsp:txBody>
      <dsp:txXfrm>
        <a:off x="1081821" y="2137190"/>
        <a:ext cx="827596" cy="827596"/>
      </dsp:txXfrm>
    </dsp:sp>
    <dsp:sp modelId="{70F11CDB-9C9A-E64F-9638-9A085ACC7A03}">
      <dsp:nvSpPr>
        <dsp:cNvPr id="0" name=""/>
        <dsp:cNvSpPr/>
      </dsp:nvSpPr>
      <dsp:spPr>
        <a:xfrm rot="18360000">
          <a:off x="1851348" y="1650265"/>
          <a:ext cx="310379" cy="395009"/>
        </a:xfrm>
        <a:prstGeom prst="rightArrow">
          <a:avLst>
            <a:gd name="adj1" fmla="val 60000"/>
            <a:gd name="adj2" fmla="val 50000"/>
          </a:avLst>
        </a:prstGeom>
        <a:solidFill>
          <a:schemeClr val="accent5">
            <a:hueOff val="-10801911"/>
            <a:satOff val="-734"/>
            <a:lumOff val="174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870539" y="1766932"/>
        <a:ext cx="217265" cy="237005"/>
      </dsp:txXfrm>
    </dsp:sp>
    <dsp:sp modelId="{A11A8F85-C010-9B42-8757-52FADF1B752A}">
      <dsp:nvSpPr>
        <dsp:cNvPr id="0" name=""/>
        <dsp:cNvSpPr/>
      </dsp:nvSpPr>
      <dsp:spPr>
        <a:xfrm>
          <a:off x="1942583" y="545139"/>
          <a:ext cx="1170398" cy="1170398"/>
        </a:xfrm>
        <a:prstGeom prst="ellipse">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IN" sz="1100" b="1" kern="1200" dirty="0"/>
            <a:t>Public Awareness and Education</a:t>
          </a:r>
          <a:endParaRPr lang="en-US" sz="1100" kern="1200" dirty="0"/>
        </a:p>
      </dsp:txBody>
      <dsp:txXfrm>
        <a:off x="2113984" y="716540"/>
        <a:ext cx="827596" cy="827596"/>
      </dsp:txXfrm>
    </dsp:sp>
    <dsp:sp modelId="{F1C5CD66-031D-6E44-87F3-E6BD95BE5641}">
      <dsp:nvSpPr>
        <dsp:cNvPr id="0" name=""/>
        <dsp:cNvSpPr/>
      </dsp:nvSpPr>
      <dsp:spPr>
        <a:xfrm rot="20520000">
          <a:off x="3199275" y="664228"/>
          <a:ext cx="310379" cy="395009"/>
        </a:xfrm>
        <a:prstGeom prst="rightArrow">
          <a:avLst>
            <a:gd name="adj1" fmla="val 60000"/>
            <a:gd name="adj2" fmla="val 50000"/>
          </a:avLst>
        </a:prstGeom>
        <a:solidFill>
          <a:schemeClr val="accent5">
            <a:hueOff val="-12152150"/>
            <a:satOff val="-826"/>
            <a:lumOff val="196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201554" y="757617"/>
        <a:ext cx="217265" cy="2370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26BDD2-57A1-8740-9152-9EC2E1BC96C8}">
      <dsp:nvSpPr>
        <dsp:cNvPr id="0" name=""/>
        <dsp:cNvSpPr/>
      </dsp:nvSpPr>
      <dsp:spPr>
        <a:xfrm>
          <a:off x="0" y="14802"/>
          <a:ext cx="6045018" cy="1684388"/>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dirty="0"/>
            <a:t>Pilot testing with city authorities.</a:t>
          </a:r>
          <a:endParaRPr lang="en-US" sz="3000" kern="1200" dirty="0"/>
        </a:p>
      </dsp:txBody>
      <dsp:txXfrm>
        <a:off x="82225" y="97027"/>
        <a:ext cx="5880568" cy="1519938"/>
      </dsp:txXfrm>
    </dsp:sp>
    <dsp:sp modelId="{EF28ECB3-A822-4547-8A01-896B84B4C03C}">
      <dsp:nvSpPr>
        <dsp:cNvPr id="0" name=""/>
        <dsp:cNvSpPr/>
      </dsp:nvSpPr>
      <dsp:spPr>
        <a:xfrm>
          <a:off x="0" y="1785591"/>
          <a:ext cx="6045018" cy="1684388"/>
        </a:xfrm>
        <a:prstGeom prst="roundRect">
          <a:avLst/>
        </a:prstGeom>
        <a:solidFill>
          <a:schemeClr val="accent5">
            <a:hueOff val="-6076075"/>
            <a:satOff val="-413"/>
            <a:lumOff val="98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dirty="0"/>
            <a:t>Continuous feedback from users and authorities.</a:t>
          </a:r>
          <a:endParaRPr lang="en-US" sz="3000" kern="1200" dirty="0"/>
        </a:p>
      </dsp:txBody>
      <dsp:txXfrm>
        <a:off x="82225" y="1867816"/>
        <a:ext cx="5880568" cy="1519938"/>
      </dsp:txXfrm>
    </dsp:sp>
    <dsp:sp modelId="{6E29E5C1-D7E4-FA49-9C2D-AC9D04548B0A}">
      <dsp:nvSpPr>
        <dsp:cNvPr id="0" name=""/>
        <dsp:cNvSpPr/>
      </dsp:nvSpPr>
      <dsp:spPr>
        <a:xfrm>
          <a:off x="0" y="3556380"/>
          <a:ext cx="6045018" cy="1684388"/>
        </a:xfrm>
        <a:prstGeom prst="round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a:t>Scaling through partnerships with automakers, smart cities, and other stakeholders.</a:t>
          </a:r>
          <a:endParaRPr lang="en-US" sz="3000" kern="1200"/>
        </a:p>
      </dsp:txBody>
      <dsp:txXfrm>
        <a:off x="82225" y="3638605"/>
        <a:ext cx="5880568" cy="1519938"/>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svg>
</file>

<file path=ppt/media/image30.png>
</file>

<file path=ppt/media/image31.svg>
</file>

<file path=ppt/media/image32.png>
</file>

<file path=ppt/media/image33.svg>
</file>

<file path=ppt/media/image34.png>
</file>

<file path=ppt/media/image35.png>
</file>

<file path=ppt/media/image36.png>
</file>

<file path=ppt/media/image37.svg>
</file>

<file path=ppt/media/image38.png>
</file>

<file path=ppt/media/image39.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E7D80-DA73-21A3-A21F-C08326B4BCB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BC25C79-A48D-3C76-F563-75B5670688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AC5BBA3-A69A-57CE-7FD8-2BD9F1FE3686}"/>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5" name="Footer Placeholder 4">
            <a:extLst>
              <a:ext uri="{FF2B5EF4-FFF2-40B4-BE49-F238E27FC236}">
                <a16:creationId xmlns:a16="http://schemas.microsoft.com/office/drawing/2014/main" id="{D1AD4390-72EC-F314-43FA-BC59CEA8CF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F7AB70-FBFF-ABB3-BDA1-F09B6D187A64}"/>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3213902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7F0A6-8B62-E6E7-7B64-F60EC3E2FC1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C89C66B-12A0-6D23-3BDA-B68848D06B5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F8D3F29-CCEE-7702-ED23-D279ABCEB3D6}"/>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5" name="Footer Placeholder 4">
            <a:extLst>
              <a:ext uri="{FF2B5EF4-FFF2-40B4-BE49-F238E27FC236}">
                <a16:creationId xmlns:a16="http://schemas.microsoft.com/office/drawing/2014/main" id="{36C160A9-398C-4358-5091-670EF2F3EE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12706-31EC-729C-4BB3-960FF011E546}"/>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2253345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274BC2-5BD1-B6C6-A03E-111E2206062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22945D0-2220-607D-250D-A0C173EDF08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4D0DB5B-1D11-862F-79C4-794707CC16C3}"/>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5" name="Footer Placeholder 4">
            <a:extLst>
              <a:ext uri="{FF2B5EF4-FFF2-40B4-BE49-F238E27FC236}">
                <a16:creationId xmlns:a16="http://schemas.microsoft.com/office/drawing/2014/main" id="{E4704B8E-BE53-FB30-7389-CE8027DE1E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48D891-3A5F-06BB-2A92-F7ACFC647BA8}"/>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3799517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028A1-F5A7-F707-FA11-2E09A387D9E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AF26270-E221-C752-5807-39A6CCE57D3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EC89D13-920F-F93F-08CE-B37B68B6B95B}"/>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5" name="Footer Placeholder 4">
            <a:extLst>
              <a:ext uri="{FF2B5EF4-FFF2-40B4-BE49-F238E27FC236}">
                <a16:creationId xmlns:a16="http://schemas.microsoft.com/office/drawing/2014/main" id="{C60E43ED-6905-5C43-0343-43E7F76FFF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A942F7-3380-2FC5-C82F-DD7F66A5E078}"/>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9157052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9321F-D052-0D12-FB72-BDE66DF6926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832DDE-7372-5649-255F-FD29B28FAA0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12D81B7-7A2E-4B0A-D988-2D09A318CCA2}"/>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5" name="Footer Placeholder 4">
            <a:extLst>
              <a:ext uri="{FF2B5EF4-FFF2-40B4-BE49-F238E27FC236}">
                <a16:creationId xmlns:a16="http://schemas.microsoft.com/office/drawing/2014/main" id="{CE1B8A95-8033-2C09-B757-7996931420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DB4F70-C94E-37F5-953B-BE5C4883CAB9}"/>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1436768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B4206-EAEF-A597-276B-6CF82FF1A88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E515756-2BCD-936C-B8D2-EB2F5C664DF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22807FA-8750-BA7A-6FF5-F8FA397F0AF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4B5B979-A7EA-A807-E593-0DC2FFF226B6}"/>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6" name="Footer Placeholder 5">
            <a:extLst>
              <a:ext uri="{FF2B5EF4-FFF2-40B4-BE49-F238E27FC236}">
                <a16:creationId xmlns:a16="http://schemas.microsoft.com/office/drawing/2014/main" id="{C65D40D5-B69D-F18B-886B-3519A5F0C7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5984BB-3683-B59A-5CAC-D7B18F0ABF2B}"/>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381164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59ADD-DF46-F43C-F24F-85895303C26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BA8D644-5023-FC67-E204-D71A874592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EA507E7-D5A3-405D-390E-5AF611BC6A0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C276A92-05E4-7B66-7E7A-8D4B602B85C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F356D4C-E105-83BA-9FBE-0274FFB4FFA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84C9E69-F5B4-B7F8-B55D-E1288E5C464A}"/>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8" name="Footer Placeholder 7">
            <a:extLst>
              <a:ext uri="{FF2B5EF4-FFF2-40B4-BE49-F238E27FC236}">
                <a16:creationId xmlns:a16="http://schemas.microsoft.com/office/drawing/2014/main" id="{9E82D085-FAE0-B2D5-12A9-EAB576DFD9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34ADBF-5901-D072-CB57-5B3BD507E43B}"/>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2805949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C1804-7DB1-D4F3-F303-090D14C4551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9C92A05-6E73-832E-9B17-D7A0801EE5BD}"/>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4" name="Footer Placeholder 3">
            <a:extLst>
              <a:ext uri="{FF2B5EF4-FFF2-40B4-BE49-F238E27FC236}">
                <a16:creationId xmlns:a16="http://schemas.microsoft.com/office/drawing/2014/main" id="{F856601D-F6A7-14B2-BD5F-D1D61BC72A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51EF2A-988C-7DA0-8568-3F408F8DC84C}"/>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3309236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60E951-1E93-AE86-0F5F-916B3E19650E}"/>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3" name="Footer Placeholder 2">
            <a:extLst>
              <a:ext uri="{FF2B5EF4-FFF2-40B4-BE49-F238E27FC236}">
                <a16:creationId xmlns:a16="http://schemas.microsoft.com/office/drawing/2014/main" id="{BC030137-2A87-840B-FB59-74EA8D627C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E0AB35-88B6-5D22-AE32-0FE74DE4235A}"/>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716771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28701-CCE8-E1E4-B920-0D6F6812F28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46F7E37-6479-8086-BFC4-8855536651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A738488-E05E-CB7D-08F3-54D1DB290B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B7AB918-7937-CB76-8B2B-6BF8995E5CD9}"/>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6" name="Footer Placeholder 5">
            <a:extLst>
              <a:ext uri="{FF2B5EF4-FFF2-40B4-BE49-F238E27FC236}">
                <a16:creationId xmlns:a16="http://schemas.microsoft.com/office/drawing/2014/main" id="{0FB64196-092F-979D-F867-B908B67724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B3B972-82F4-96D1-CC8A-E3F5C34B0F98}"/>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3318504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13595-875C-1444-F7FD-8AA75C2FD9B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5BA6FDE-71FB-C5C0-4327-3E63FADB40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C84716-6CEC-BB6A-D758-6931B0915E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617063-3148-26C9-CCB0-CCD2231C0878}"/>
              </a:ext>
            </a:extLst>
          </p:cNvPr>
          <p:cNvSpPr>
            <a:spLocks noGrp="1"/>
          </p:cNvSpPr>
          <p:nvPr>
            <p:ph type="dt" sz="half" idx="10"/>
          </p:nvPr>
        </p:nvSpPr>
        <p:spPr/>
        <p:txBody>
          <a:bodyPr/>
          <a:lstStyle/>
          <a:p>
            <a:fld id="{1E67DA25-C6C9-6646-A49B-C6E8F3D4D701}" type="datetimeFigureOut">
              <a:rPr lang="en-US" smtClean="0"/>
              <a:t>9/7/2024</a:t>
            </a:fld>
            <a:endParaRPr lang="en-US"/>
          </a:p>
        </p:txBody>
      </p:sp>
      <p:sp>
        <p:nvSpPr>
          <p:cNvPr id="6" name="Footer Placeholder 5">
            <a:extLst>
              <a:ext uri="{FF2B5EF4-FFF2-40B4-BE49-F238E27FC236}">
                <a16:creationId xmlns:a16="http://schemas.microsoft.com/office/drawing/2014/main" id="{8874BF0E-D6E1-6BF5-09DC-68FDDB32DC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C26DB0-142C-25D2-02D6-44E9189C448B}"/>
              </a:ext>
            </a:extLst>
          </p:cNvPr>
          <p:cNvSpPr>
            <a:spLocks noGrp="1"/>
          </p:cNvSpPr>
          <p:nvPr>
            <p:ph type="sldNum" sz="quarter" idx="12"/>
          </p:nvPr>
        </p:nvSpPr>
        <p:spPr/>
        <p:txBody>
          <a:bodyPr/>
          <a:lstStyle/>
          <a:p>
            <a:fld id="{7BD2E028-3E3F-614F-BB8B-660F4D9DC53F}" type="slidenum">
              <a:rPr lang="en-US" smtClean="0"/>
              <a:t>‹#›</a:t>
            </a:fld>
            <a:endParaRPr lang="en-US"/>
          </a:p>
        </p:txBody>
      </p:sp>
    </p:spTree>
    <p:extLst>
      <p:ext uri="{BB962C8B-B14F-4D97-AF65-F5344CB8AC3E}">
        <p14:creationId xmlns:p14="http://schemas.microsoft.com/office/powerpoint/2010/main" val="4276048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556EA6-DEAA-1B23-D578-8BEEB9ABF8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E7E7492-7FCC-E83D-41C8-589B671826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63A534A-1A3F-2361-297C-49A9345A09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E67DA25-C6C9-6646-A49B-C6E8F3D4D701}" type="datetimeFigureOut">
              <a:rPr lang="en-US" smtClean="0"/>
              <a:t>9/7/2024</a:t>
            </a:fld>
            <a:endParaRPr lang="en-US"/>
          </a:p>
        </p:txBody>
      </p:sp>
      <p:sp>
        <p:nvSpPr>
          <p:cNvPr id="5" name="Footer Placeholder 4">
            <a:extLst>
              <a:ext uri="{FF2B5EF4-FFF2-40B4-BE49-F238E27FC236}">
                <a16:creationId xmlns:a16="http://schemas.microsoft.com/office/drawing/2014/main" id="{68885355-40D8-7A8F-2167-41F66B3765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BF578B5-EC11-A9E9-CCF0-3FD4114D8A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BD2E028-3E3F-614F-BB8B-660F4D9DC53F}" type="slidenum">
              <a:rPr lang="en-US" smtClean="0"/>
              <a:t>‹#›</a:t>
            </a:fld>
            <a:endParaRPr lang="en-US"/>
          </a:p>
        </p:txBody>
      </p:sp>
    </p:spTree>
    <p:extLst>
      <p:ext uri="{BB962C8B-B14F-4D97-AF65-F5344CB8AC3E}">
        <p14:creationId xmlns:p14="http://schemas.microsoft.com/office/powerpoint/2010/main" val="5054284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9.svg"/><Relationship Id="rId7" Type="http://schemas.openxmlformats.org/officeDocument/2006/relationships/image" Target="../media/image33.svg"/><Relationship Id="rId2" Type="http://schemas.openxmlformats.org/officeDocument/2006/relationships/image" Target="../media/image28.png"/><Relationship Id="rId1" Type="http://schemas.openxmlformats.org/officeDocument/2006/relationships/slideLayout" Target="../slideLayouts/slideLayout6.xml"/><Relationship Id="rId6" Type="http://schemas.openxmlformats.org/officeDocument/2006/relationships/image" Target="../media/image32.png"/><Relationship Id="rId5" Type="http://schemas.openxmlformats.org/officeDocument/2006/relationships/image" Target="../media/image31.sv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9.svg"/><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767AC-9457-354B-E348-F3C519350572}"/>
              </a:ext>
            </a:extLst>
          </p:cNvPr>
          <p:cNvSpPr>
            <a:spLocks noGrp="1"/>
          </p:cNvSpPr>
          <p:nvPr>
            <p:ph type="ctrTitle"/>
          </p:nvPr>
        </p:nvSpPr>
        <p:spPr>
          <a:xfrm>
            <a:off x="995818" y="2639859"/>
            <a:ext cx="6215437" cy="1578279"/>
          </a:xfrm>
        </p:spPr>
        <p:txBody>
          <a:bodyPr>
            <a:normAutofit/>
          </a:bodyPr>
          <a:lstStyle/>
          <a:p>
            <a:pPr algn="l"/>
            <a:r>
              <a:rPr lang="en-US" sz="5400" b="1" dirty="0" err="1">
                <a:solidFill>
                  <a:schemeClr val="tx1">
                    <a:lumMod val="85000"/>
                    <a:lumOff val="15000"/>
                  </a:schemeClr>
                </a:solidFill>
              </a:rPr>
              <a:t>CityCent</a:t>
            </a:r>
            <a:r>
              <a:rPr lang="en-US" sz="5400" b="1" dirty="0">
                <a:solidFill>
                  <a:schemeClr val="tx1">
                    <a:lumMod val="85000"/>
                    <a:lumOff val="15000"/>
                  </a:schemeClr>
                </a:solidFill>
              </a:rPr>
              <a:t> : Unlock Safer Roads</a:t>
            </a:r>
          </a:p>
        </p:txBody>
      </p:sp>
      <p:pic>
        <p:nvPicPr>
          <p:cNvPr id="7" name="Picture 6" descr="A logo of a building&#10;&#10;Description automatically generated">
            <a:extLst>
              <a:ext uri="{FF2B5EF4-FFF2-40B4-BE49-F238E27FC236}">
                <a16:creationId xmlns:a16="http://schemas.microsoft.com/office/drawing/2014/main" id="{996C71E5-0C09-1AD1-8655-5945840787C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7411671" y="1475679"/>
            <a:ext cx="3906641" cy="3906641"/>
          </a:xfrm>
          <a:prstGeom prst="rect">
            <a:avLst/>
          </a:prstGeom>
        </p:spPr>
      </p:pic>
    </p:spTree>
    <p:extLst>
      <p:ext uri="{BB962C8B-B14F-4D97-AF65-F5344CB8AC3E}">
        <p14:creationId xmlns:p14="http://schemas.microsoft.com/office/powerpoint/2010/main" val="2476923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032F4DD-45CE-8A0F-4376-43770382F9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53900" cy="680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68791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80278-F28C-8C76-C0DC-869A12A5AF01}"/>
              </a:ext>
            </a:extLst>
          </p:cNvPr>
          <p:cNvSpPr>
            <a:spLocks noGrp="1"/>
          </p:cNvSpPr>
          <p:nvPr>
            <p:ph type="title"/>
          </p:nvPr>
        </p:nvSpPr>
        <p:spPr>
          <a:xfrm>
            <a:off x="838200" y="717459"/>
            <a:ext cx="10515600" cy="1325563"/>
          </a:xfrm>
        </p:spPr>
        <p:txBody>
          <a:bodyPr/>
          <a:lstStyle/>
          <a:p>
            <a:r>
              <a:rPr lang="en-IN" b="1" dirty="0">
                <a:solidFill>
                  <a:srgbClr val="002060"/>
                </a:solidFill>
              </a:rPr>
              <a:t>Empowering Authorities with Actionable Data</a:t>
            </a:r>
            <a:endParaRPr lang="en-US" b="1" dirty="0">
              <a:solidFill>
                <a:srgbClr val="002060"/>
              </a:solidFill>
            </a:endParaRPr>
          </a:p>
        </p:txBody>
      </p:sp>
      <p:grpSp>
        <p:nvGrpSpPr>
          <p:cNvPr id="15" name="Group 14">
            <a:extLst>
              <a:ext uri="{FF2B5EF4-FFF2-40B4-BE49-F238E27FC236}">
                <a16:creationId xmlns:a16="http://schemas.microsoft.com/office/drawing/2014/main" id="{731414C5-6119-4683-E0B1-77F2F362E657}"/>
              </a:ext>
            </a:extLst>
          </p:cNvPr>
          <p:cNvGrpSpPr/>
          <p:nvPr/>
        </p:nvGrpSpPr>
        <p:grpSpPr>
          <a:xfrm>
            <a:off x="210360" y="3170355"/>
            <a:ext cx="11771280" cy="2567953"/>
            <a:chOff x="162517" y="2889000"/>
            <a:chExt cx="11771280" cy="2567953"/>
          </a:xfrm>
        </p:grpSpPr>
        <p:grpSp>
          <p:nvGrpSpPr>
            <p:cNvPr id="13" name="Group 12">
              <a:extLst>
                <a:ext uri="{FF2B5EF4-FFF2-40B4-BE49-F238E27FC236}">
                  <a16:creationId xmlns:a16="http://schemas.microsoft.com/office/drawing/2014/main" id="{087E4792-DF22-C54C-497D-AE6D426DBCF2}"/>
                </a:ext>
              </a:extLst>
            </p:cNvPr>
            <p:cNvGrpSpPr/>
            <p:nvPr/>
          </p:nvGrpSpPr>
          <p:grpSpPr>
            <a:xfrm>
              <a:off x="162517" y="2889000"/>
              <a:ext cx="3507544" cy="2567953"/>
              <a:chOff x="162517" y="2889000"/>
              <a:chExt cx="3507544" cy="2567953"/>
            </a:xfrm>
          </p:grpSpPr>
          <p:pic>
            <p:nvPicPr>
              <p:cNvPr id="4" name="Graphic 3" descr="Traffic light with solid fill">
                <a:extLst>
                  <a:ext uri="{FF2B5EF4-FFF2-40B4-BE49-F238E27FC236}">
                    <a16:creationId xmlns:a16="http://schemas.microsoft.com/office/drawing/2014/main" id="{9F2BB6C6-49CE-AD84-30BA-042CA7B02F2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376289" y="2889000"/>
                <a:ext cx="1080000" cy="1080000"/>
              </a:xfrm>
              <a:prstGeom prst="rect">
                <a:avLst/>
              </a:prstGeom>
            </p:spPr>
          </p:pic>
          <p:sp>
            <p:nvSpPr>
              <p:cNvPr id="9" name="TextBox 8">
                <a:extLst>
                  <a:ext uri="{FF2B5EF4-FFF2-40B4-BE49-F238E27FC236}">
                    <a16:creationId xmlns:a16="http://schemas.microsoft.com/office/drawing/2014/main" id="{4F17A212-F2DC-B4F1-6E41-B6CE667D05AE}"/>
                  </a:ext>
                </a:extLst>
              </p:cNvPr>
              <p:cNvSpPr txBox="1"/>
              <p:nvPr/>
            </p:nvSpPr>
            <p:spPr>
              <a:xfrm>
                <a:off x="162517" y="4533623"/>
                <a:ext cx="3507544" cy="923330"/>
              </a:xfrm>
              <a:prstGeom prst="rect">
                <a:avLst/>
              </a:prstGeom>
              <a:noFill/>
            </p:spPr>
            <p:txBody>
              <a:bodyPr wrap="square" rtlCol="0">
                <a:spAutoFit/>
              </a:bodyPr>
              <a:lstStyle/>
              <a:p>
                <a:pPr algn="ctr"/>
                <a:r>
                  <a:rPr lang="en-IN" dirty="0">
                    <a:solidFill>
                      <a:srgbClr val="0070C0"/>
                    </a:solidFill>
                  </a:rPr>
                  <a:t>Monitor live traffic, congestion, accident-prone zones.</a:t>
                </a:r>
              </a:p>
              <a:p>
                <a:pPr algn="ctr"/>
                <a:endParaRPr lang="en-US" dirty="0">
                  <a:solidFill>
                    <a:srgbClr val="0070C0"/>
                  </a:solidFill>
                </a:endParaRPr>
              </a:p>
            </p:txBody>
          </p:sp>
        </p:grpSp>
        <p:grpSp>
          <p:nvGrpSpPr>
            <p:cNvPr id="12" name="Group 11">
              <a:extLst>
                <a:ext uri="{FF2B5EF4-FFF2-40B4-BE49-F238E27FC236}">
                  <a16:creationId xmlns:a16="http://schemas.microsoft.com/office/drawing/2014/main" id="{7B31C5AD-8057-3A7F-DB37-E30D3F057ABB}"/>
                </a:ext>
              </a:extLst>
            </p:cNvPr>
            <p:cNvGrpSpPr/>
            <p:nvPr/>
          </p:nvGrpSpPr>
          <p:grpSpPr>
            <a:xfrm>
              <a:off x="4454308" y="2889000"/>
              <a:ext cx="3507544" cy="2553886"/>
              <a:chOff x="4566388" y="2889000"/>
              <a:chExt cx="3507544" cy="2553886"/>
            </a:xfrm>
          </p:grpSpPr>
          <p:pic>
            <p:nvPicPr>
              <p:cNvPr id="8" name="Graphic 7" descr="City with solid fill">
                <a:extLst>
                  <a:ext uri="{FF2B5EF4-FFF2-40B4-BE49-F238E27FC236}">
                    <a16:creationId xmlns:a16="http://schemas.microsoft.com/office/drawing/2014/main" id="{9F4D7209-D6A6-2CA3-533A-C073F99FF54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80160" y="2889000"/>
                <a:ext cx="1080000" cy="1080000"/>
              </a:xfrm>
              <a:prstGeom prst="rect">
                <a:avLst/>
              </a:prstGeom>
            </p:spPr>
          </p:pic>
          <p:sp>
            <p:nvSpPr>
              <p:cNvPr id="10" name="TextBox 9">
                <a:extLst>
                  <a:ext uri="{FF2B5EF4-FFF2-40B4-BE49-F238E27FC236}">
                    <a16:creationId xmlns:a16="http://schemas.microsoft.com/office/drawing/2014/main" id="{340C234F-F971-8840-A439-E8773EA25FC8}"/>
                  </a:ext>
                </a:extLst>
              </p:cNvPr>
              <p:cNvSpPr txBox="1"/>
              <p:nvPr/>
            </p:nvSpPr>
            <p:spPr>
              <a:xfrm>
                <a:off x="4566388" y="4519556"/>
                <a:ext cx="3507544" cy="923330"/>
              </a:xfrm>
              <a:prstGeom prst="rect">
                <a:avLst/>
              </a:prstGeom>
              <a:noFill/>
            </p:spPr>
            <p:txBody>
              <a:bodyPr wrap="square" rtlCol="0">
                <a:spAutoFit/>
              </a:bodyPr>
              <a:lstStyle/>
              <a:p>
                <a:pPr algn="ctr"/>
                <a:r>
                  <a:rPr lang="en-IN" dirty="0">
                    <a:solidFill>
                      <a:srgbClr val="0070C0"/>
                    </a:solidFill>
                  </a:rPr>
                  <a:t>Predictive analysis for safer road design.</a:t>
                </a:r>
              </a:p>
              <a:p>
                <a:pPr algn="ctr"/>
                <a:endParaRPr lang="en-US" dirty="0">
                  <a:solidFill>
                    <a:srgbClr val="0070C0"/>
                  </a:solidFill>
                </a:endParaRPr>
              </a:p>
            </p:txBody>
          </p:sp>
        </p:grpSp>
        <p:grpSp>
          <p:nvGrpSpPr>
            <p:cNvPr id="14" name="Group 13">
              <a:extLst>
                <a:ext uri="{FF2B5EF4-FFF2-40B4-BE49-F238E27FC236}">
                  <a16:creationId xmlns:a16="http://schemas.microsoft.com/office/drawing/2014/main" id="{C86F6B08-84D0-CEB4-25AD-6567C6F26BF0}"/>
                </a:ext>
              </a:extLst>
            </p:cNvPr>
            <p:cNvGrpSpPr/>
            <p:nvPr/>
          </p:nvGrpSpPr>
          <p:grpSpPr>
            <a:xfrm>
              <a:off x="8746099" y="2889000"/>
              <a:ext cx="3187698" cy="2567953"/>
              <a:chOff x="8970259" y="2889000"/>
              <a:chExt cx="3187698" cy="2567953"/>
            </a:xfrm>
          </p:grpSpPr>
          <p:pic>
            <p:nvPicPr>
              <p:cNvPr id="6" name="Graphic 5" descr="Police female with solid fill">
                <a:extLst>
                  <a:ext uri="{FF2B5EF4-FFF2-40B4-BE49-F238E27FC236}">
                    <a16:creationId xmlns:a16="http://schemas.microsoft.com/office/drawing/2014/main" id="{44CB5CC3-577C-CA83-C78D-5544008DF2E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024108" y="2889000"/>
                <a:ext cx="1080000" cy="1080000"/>
              </a:xfrm>
              <a:prstGeom prst="rect">
                <a:avLst/>
              </a:prstGeom>
            </p:spPr>
          </p:pic>
          <p:sp>
            <p:nvSpPr>
              <p:cNvPr id="11" name="TextBox 10">
                <a:extLst>
                  <a:ext uri="{FF2B5EF4-FFF2-40B4-BE49-F238E27FC236}">
                    <a16:creationId xmlns:a16="http://schemas.microsoft.com/office/drawing/2014/main" id="{A67FC19C-4914-9C87-7321-B85E3D420996}"/>
                  </a:ext>
                </a:extLst>
              </p:cNvPr>
              <p:cNvSpPr txBox="1"/>
              <p:nvPr/>
            </p:nvSpPr>
            <p:spPr>
              <a:xfrm>
                <a:off x="8970259" y="4533623"/>
                <a:ext cx="3187698" cy="923330"/>
              </a:xfrm>
              <a:prstGeom prst="rect">
                <a:avLst/>
              </a:prstGeom>
              <a:noFill/>
            </p:spPr>
            <p:txBody>
              <a:bodyPr wrap="square" rtlCol="0">
                <a:spAutoFit/>
              </a:bodyPr>
              <a:lstStyle/>
              <a:p>
                <a:pPr algn="ctr"/>
                <a:r>
                  <a:rPr lang="en-IN" dirty="0">
                    <a:solidFill>
                      <a:srgbClr val="0070C0"/>
                    </a:solidFill>
                  </a:rPr>
                  <a:t>Incident alerts and emergency response optimization.</a:t>
                </a:r>
              </a:p>
              <a:p>
                <a:pPr algn="ctr"/>
                <a:endParaRPr lang="en-US" dirty="0">
                  <a:solidFill>
                    <a:srgbClr val="0070C0"/>
                  </a:solidFill>
                </a:endParaRPr>
              </a:p>
            </p:txBody>
          </p:sp>
        </p:grpSp>
      </p:grpSp>
    </p:spTree>
    <p:extLst>
      <p:ext uri="{BB962C8B-B14F-4D97-AF65-F5344CB8AC3E}">
        <p14:creationId xmlns:p14="http://schemas.microsoft.com/office/powerpoint/2010/main" val="690476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C6358-2C2C-3CA1-C35E-B2843955AB46}"/>
              </a:ext>
            </a:extLst>
          </p:cNvPr>
          <p:cNvSpPr>
            <a:spLocks noGrp="1"/>
          </p:cNvSpPr>
          <p:nvPr>
            <p:ph type="title"/>
          </p:nvPr>
        </p:nvSpPr>
        <p:spPr>
          <a:xfrm>
            <a:off x="1298236" y="421467"/>
            <a:ext cx="8496837" cy="669196"/>
          </a:xfrm>
        </p:spPr>
        <p:txBody>
          <a:bodyPr>
            <a:normAutofit fontScale="90000"/>
          </a:bodyPr>
          <a:lstStyle/>
          <a:p>
            <a:r>
              <a:rPr lang="en-IN" b="1" dirty="0">
                <a:solidFill>
                  <a:srgbClr val="002060"/>
                </a:solidFill>
              </a:rPr>
              <a:t>Road safety System Solution View</a:t>
            </a:r>
            <a:endParaRPr lang="en-US" b="1" dirty="0">
              <a:solidFill>
                <a:srgbClr val="002060"/>
              </a:solidFill>
            </a:endParaRPr>
          </a:p>
        </p:txBody>
      </p:sp>
      <p:sp>
        <p:nvSpPr>
          <p:cNvPr id="4" name="Rectangle 3">
            <a:extLst>
              <a:ext uri="{FF2B5EF4-FFF2-40B4-BE49-F238E27FC236}">
                <a16:creationId xmlns:a16="http://schemas.microsoft.com/office/drawing/2014/main" id="{090CFC6F-C721-68E5-88B1-1426A5501A01}"/>
              </a:ext>
            </a:extLst>
          </p:cNvPr>
          <p:cNvSpPr/>
          <p:nvPr/>
        </p:nvSpPr>
        <p:spPr>
          <a:xfrm>
            <a:off x="1349114" y="1648918"/>
            <a:ext cx="7360171" cy="4691922"/>
          </a:xfrm>
          <a:prstGeom prst="rect">
            <a:avLst/>
          </a:prstGeom>
          <a:solidFill>
            <a:srgbClr val="FFFFFF"/>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Mobile phone - Free technology icons">
            <a:extLst>
              <a:ext uri="{FF2B5EF4-FFF2-40B4-BE49-F238E27FC236}">
                <a16:creationId xmlns:a16="http://schemas.microsoft.com/office/drawing/2014/main" id="{4C811065-C8F8-7AD4-405C-3894C58D1F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7593" y="1883116"/>
            <a:ext cx="1038381" cy="103838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7E1B347D-242A-CC39-29DB-1BC99944E534}"/>
              </a:ext>
            </a:extLst>
          </p:cNvPr>
          <p:cNvSpPr/>
          <p:nvPr/>
        </p:nvSpPr>
        <p:spPr>
          <a:xfrm>
            <a:off x="1578964" y="3702570"/>
            <a:ext cx="1898195" cy="244530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F16BF097-2BA4-75E7-8774-CB28A5C7C81B}"/>
              </a:ext>
            </a:extLst>
          </p:cNvPr>
          <p:cNvSpPr txBox="1"/>
          <p:nvPr/>
        </p:nvSpPr>
        <p:spPr>
          <a:xfrm>
            <a:off x="1986830" y="3763717"/>
            <a:ext cx="1363002" cy="323165"/>
          </a:xfrm>
          <a:prstGeom prst="rect">
            <a:avLst/>
          </a:prstGeom>
          <a:noFill/>
        </p:spPr>
        <p:txBody>
          <a:bodyPr wrap="none" rtlCol="0">
            <a:spAutoFit/>
          </a:bodyPr>
          <a:lstStyle/>
          <a:p>
            <a:r>
              <a:rPr lang="en-US" sz="1500" b="1" dirty="0"/>
              <a:t>External Data</a:t>
            </a:r>
            <a:endParaRPr lang="en-IN" sz="1500" b="1" dirty="0"/>
          </a:p>
        </p:txBody>
      </p:sp>
      <p:sp>
        <p:nvSpPr>
          <p:cNvPr id="7" name="Flowchart: Alternate Process 6">
            <a:extLst>
              <a:ext uri="{FF2B5EF4-FFF2-40B4-BE49-F238E27FC236}">
                <a16:creationId xmlns:a16="http://schemas.microsoft.com/office/drawing/2014/main" id="{2F83AE25-DDEC-CA88-D255-8CAC5FB5C82A}"/>
              </a:ext>
            </a:extLst>
          </p:cNvPr>
          <p:cNvSpPr/>
          <p:nvPr/>
        </p:nvSpPr>
        <p:spPr>
          <a:xfrm>
            <a:off x="1778617" y="4908684"/>
            <a:ext cx="1571215" cy="500922"/>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Traffic API</a:t>
            </a:r>
            <a:endParaRPr lang="en-IN" sz="1400" dirty="0"/>
          </a:p>
        </p:txBody>
      </p:sp>
      <p:sp>
        <p:nvSpPr>
          <p:cNvPr id="8" name="Flowchart: Alternate Process 7">
            <a:extLst>
              <a:ext uri="{FF2B5EF4-FFF2-40B4-BE49-F238E27FC236}">
                <a16:creationId xmlns:a16="http://schemas.microsoft.com/office/drawing/2014/main" id="{833119C3-06E7-CECC-566F-D8781912EA00}"/>
              </a:ext>
            </a:extLst>
          </p:cNvPr>
          <p:cNvSpPr/>
          <p:nvPr/>
        </p:nvSpPr>
        <p:spPr>
          <a:xfrm>
            <a:off x="1778616" y="5572308"/>
            <a:ext cx="1571216" cy="500922"/>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Weather API</a:t>
            </a:r>
            <a:endParaRPr lang="en-IN" sz="1400" dirty="0"/>
          </a:p>
        </p:txBody>
      </p:sp>
      <p:sp>
        <p:nvSpPr>
          <p:cNvPr id="11" name="Rectangle 10">
            <a:extLst>
              <a:ext uri="{FF2B5EF4-FFF2-40B4-BE49-F238E27FC236}">
                <a16:creationId xmlns:a16="http://schemas.microsoft.com/office/drawing/2014/main" id="{8179CD19-9F8E-6D1F-3BAF-263009B64890}"/>
              </a:ext>
            </a:extLst>
          </p:cNvPr>
          <p:cNvSpPr/>
          <p:nvPr/>
        </p:nvSpPr>
        <p:spPr>
          <a:xfrm>
            <a:off x="1564532" y="1876802"/>
            <a:ext cx="1898196" cy="15521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TextBox 11">
            <a:extLst>
              <a:ext uri="{FF2B5EF4-FFF2-40B4-BE49-F238E27FC236}">
                <a16:creationId xmlns:a16="http://schemas.microsoft.com/office/drawing/2014/main" id="{0F771451-0C80-84B6-0156-07057719E96E}"/>
              </a:ext>
            </a:extLst>
          </p:cNvPr>
          <p:cNvSpPr txBox="1"/>
          <p:nvPr/>
        </p:nvSpPr>
        <p:spPr>
          <a:xfrm>
            <a:off x="2018763" y="1896622"/>
            <a:ext cx="1049133" cy="323165"/>
          </a:xfrm>
          <a:prstGeom prst="rect">
            <a:avLst/>
          </a:prstGeom>
          <a:noFill/>
        </p:spPr>
        <p:txBody>
          <a:bodyPr wrap="none" rtlCol="0">
            <a:spAutoFit/>
          </a:bodyPr>
          <a:lstStyle/>
          <a:p>
            <a:r>
              <a:rPr lang="en-US" sz="1500" b="1" dirty="0"/>
              <a:t>User Data</a:t>
            </a:r>
            <a:endParaRPr lang="en-IN" sz="1500" b="1" dirty="0"/>
          </a:p>
        </p:txBody>
      </p:sp>
      <p:sp>
        <p:nvSpPr>
          <p:cNvPr id="13" name="Flowchart: Alternate Process 12">
            <a:extLst>
              <a:ext uri="{FF2B5EF4-FFF2-40B4-BE49-F238E27FC236}">
                <a16:creationId xmlns:a16="http://schemas.microsoft.com/office/drawing/2014/main" id="{30213E7F-49FE-7142-8F3E-50E404783E81}"/>
              </a:ext>
            </a:extLst>
          </p:cNvPr>
          <p:cNvSpPr/>
          <p:nvPr/>
        </p:nvSpPr>
        <p:spPr>
          <a:xfrm>
            <a:off x="1750226" y="2208045"/>
            <a:ext cx="1514786" cy="464484"/>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Geo location</a:t>
            </a:r>
            <a:endParaRPr lang="en-IN" sz="1400" dirty="0"/>
          </a:p>
        </p:txBody>
      </p:sp>
      <p:sp>
        <p:nvSpPr>
          <p:cNvPr id="14" name="Flowchart: Alternate Process 13">
            <a:extLst>
              <a:ext uri="{FF2B5EF4-FFF2-40B4-BE49-F238E27FC236}">
                <a16:creationId xmlns:a16="http://schemas.microsoft.com/office/drawing/2014/main" id="{519A9591-7552-23D9-FF8B-C57625A88A7C}"/>
              </a:ext>
            </a:extLst>
          </p:cNvPr>
          <p:cNvSpPr/>
          <p:nvPr/>
        </p:nvSpPr>
        <p:spPr>
          <a:xfrm>
            <a:off x="1750226" y="2758149"/>
            <a:ext cx="1514786" cy="464485"/>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Citizen reporting</a:t>
            </a:r>
            <a:endParaRPr lang="en-IN" sz="1400" dirty="0"/>
          </a:p>
        </p:txBody>
      </p:sp>
      <p:sp>
        <p:nvSpPr>
          <p:cNvPr id="24" name="Flowchart: Alternate Process 23">
            <a:extLst>
              <a:ext uri="{FF2B5EF4-FFF2-40B4-BE49-F238E27FC236}">
                <a16:creationId xmlns:a16="http://schemas.microsoft.com/office/drawing/2014/main" id="{69811BFE-C95C-7660-D0A8-8526AEA86071}"/>
              </a:ext>
            </a:extLst>
          </p:cNvPr>
          <p:cNvSpPr/>
          <p:nvPr/>
        </p:nvSpPr>
        <p:spPr>
          <a:xfrm>
            <a:off x="1778616" y="4148028"/>
            <a:ext cx="1571216" cy="500922"/>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Accident reporting data</a:t>
            </a:r>
            <a:endParaRPr lang="en-IN" sz="1400" dirty="0"/>
          </a:p>
        </p:txBody>
      </p:sp>
      <p:sp>
        <p:nvSpPr>
          <p:cNvPr id="27" name="Rectangle 26">
            <a:extLst>
              <a:ext uri="{FF2B5EF4-FFF2-40B4-BE49-F238E27FC236}">
                <a16:creationId xmlns:a16="http://schemas.microsoft.com/office/drawing/2014/main" id="{D7E9F42E-8D42-2095-0EA3-F137B09D1D63}"/>
              </a:ext>
            </a:extLst>
          </p:cNvPr>
          <p:cNvSpPr/>
          <p:nvPr/>
        </p:nvSpPr>
        <p:spPr>
          <a:xfrm>
            <a:off x="4834611" y="3155430"/>
            <a:ext cx="1603382" cy="1986161"/>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b="1" dirty="0">
              <a:solidFill>
                <a:schemeClr val="accent1"/>
              </a:solidFill>
            </a:endParaRPr>
          </a:p>
        </p:txBody>
      </p:sp>
      <p:sp>
        <p:nvSpPr>
          <p:cNvPr id="28" name="Flowchart: Alternate Process 27">
            <a:extLst>
              <a:ext uri="{FF2B5EF4-FFF2-40B4-BE49-F238E27FC236}">
                <a16:creationId xmlns:a16="http://schemas.microsoft.com/office/drawing/2014/main" id="{5E309872-937A-AD75-3388-5B4979D869BD}"/>
              </a:ext>
            </a:extLst>
          </p:cNvPr>
          <p:cNvSpPr/>
          <p:nvPr/>
        </p:nvSpPr>
        <p:spPr>
          <a:xfrm>
            <a:off x="4910474" y="3768930"/>
            <a:ext cx="1421773" cy="500922"/>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Accident risk prediction</a:t>
            </a:r>
            <a:endParaRPr lang="en-IN" sz="1400" dirty="0"/>
          </a:p>
        </p:txBody>
      </p:sp>
      <p:sp>
        <p:nvSpPr>
          <p:cNvPr id="30" name="TextBox 29">
            <a:extLst>
              <a:ext uri="{FF2B5EF4-FFF2-40B4-BE49-F238E27FC236}">
                <a16:creationId xmlns:a16="http://schemas.microsoft.com/office/drawing/2014/main" id="{428822F5-A47F-DA3D-1928-74A64271760B}"/>
              </a:ext>
            </a:extLst>
          </p:cNvPr>
          <p:cNvSpPr txBox="1"/>
          <p:nvPr/>
        </p:nvSpPr>
        <p:spPr>
          <a:xfrm>
            <a:off x="4925415" y="3231569"/>
            <a:ext cx="1421774" cy="369332"/>
          </a:xfrm>
          <a:prstGeom prst="rect">
            <a:avLst/>
          </a:prstGeom>
          <a:noFill/>
        </p:spPr>
        <p:txBody>
          <a:bodyPr wrap="square">
            <a:spAutoFit/>
          </a:bodyPr>
          <a:lstStyle/>
          <a:p>
            <a:pPr algn="ctr"/>
            <a:r>
              <a:rPr lang="en-US" b="1" dirty="0">
                <a:solidFill>
                  <a:schemeClr val="accent1"/>
                </a:solidFill>
              </a:rPr>
              <a:t>AI Models</a:t>
            </a:r>
          </a:p>
        </p:txBody>
      </p:sp>
      <p:sp>
        <p:nvSpPr>
          <p:cNvPr id="31" name="Flowchart: Alternate Process 30">
            <a:extLst>
              <a:ext uri="{FF2B5EF4-FFF2-40B4-BE49-F238E27FC236}">
                <a16:creationId xmlns:a16="http://schemas.microsoft.com/office/drawing/2014/main" id="{C8F266B0-5033-7E31-3D61-961EDEEB467A}"/>
              </a:ext>
            </a:extLst>
          </p:cNvPr>
          <p:cNvSpPr/>
          <p:nvPr/>
        </p:nvSpPr>
        <p:spPr>
          <a:xfrm>
            <a:off x="4934826" y="4466341"/>
            <a:ext cx="1421773" cy="500922"/>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LLM agent for executive brief</a:t>
            </a:r>
            <a:endParaRPr lang="en-IN" sz="1400" dirty="0"/>
          </a:p>
        </p:txBody>
      </p:sp>
      <p:sp>
        <p:nvSpPr>
          <p:cNvPr id="32" name="Rectangle 31">
            <a:extLst>
              <a:ext uri="{FF2B5EF4-FFF2-40B4-BE49-F238E27FC236}">
                <a16:creationId xmlns:a16="http://schemas.microsoft.com/office/drawing/2014/main" id="{0015FED3-83E0-6BE0-C4BC-5619E4D02C5D}"/>
              </a:ext>
            </a:extLst>
          </p:cNvPr>
          <p:cNvSpPr/>
          <p:nvPr/>
        </p:nvSpPr>
        <p:spPr>
          <a:xfrm>
            <a:off x="6897770" y="1917437"/>
            <a:ext cx="1436761" cy="3656010"/>
          </a:xfrm>
          <a:prstGeom prst="rect">
            <a:avLst/>
          </a:prstGeom>
          <a:solidFill>
            <a:schemeClr val="accent6">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Information Delivery Backend</a:t>
            </a:r>
            <a:endParaRPr lang="en-IN" sz="1600" b="1" dirty="0">
              <a:solidFill>
                <a:schemeClr val="tx1"/>
              </a:solidFill>
            </a:endParaRPr>
          </a:p>
        </p:txBody>
      </p:sp>
      <p:cxnSp>
        <p:nvCxnSpPr>
          <p:cNvPr id="35" name="Connector: Elbow 34">
            <a:extLst>
              <a:ext uri="{FF2B5EF4-FFF2-40B4-BE49-F238E27FC236}">
                <a16:creationId xmlns:a16="http://schemas.microsoft.com/office/drawing/2014/main" id="{D234451A-644E-BA99-0423-CE54B41B6673}"/>
              </a:ext>
            </a:extLst>
          </p:cNvPr>
          <p:cNvCxnSpPr>
            <a:cxnSpLocks/>
            <a:endCxn id="1026" idx="2"/>
          </p:cNvCxnSpPr>
          <p:nvPr/>
        </p:nvCxnSpPr>
        <p:spPr>
          <a:xfrm flipV="1">
            <a:off x="8319541" y="2921497"/>
            <a:ext cx="2107243" cy="781072"/>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066A4163-E574-8C9E-14E8-F087CE1D8DAA}"/>
              </a:ext>
            </a:extLst>
          </p:cNvPr>
          <p:cNvSpPr txBox="1"/>
          <p:nvPr/>
        </p:nvSpPr>
        <p:spPr>
          <a:xfrm>
            <a:off x="8909975" y="3471736"/>
            <a:ext cx="1558977" cy="461665"/>
          </a:xfrm>
          <a:prstGeom prst="rect">
            <a:avLst/>
          </a:prstGeom>
          <a:noFill/>
        </p:spPr>
        <p:txBody>
          <a:bodyPr wrap="square" rtlCol="0">
            <a:spAutoFit/>
          </a:bodyPr>
          <a:lstStyle/>
          <a:p>
            <a:r>
              <a:rPr lang="en-US" sz="1200" dirty="0">
                <a:solidFill>
                  <a:schemeClr val="accent4">
                    <a:lumMod val="75000"/>
                  </a:schemeClr>
                </a:solidFill>
              </a:rPr>
              <a:t>User alerts, dashboards</a:t>
            </a:r>
            <a:endParaRPr lang="en-IN" sz="1200" dirty="0">
              <a:solidFill>
                <a:schemeClr val="accent4">
                  <a:lumMod val="75000"/>
                </a:schemeClr>
              </a:solidFill>
            </a:endParaRPr>
          </a:p>
        </p:txBody>
      </p:sp>
      <p:sp>
        <p:nvSpPr>
          <p:cNvPr id="39" name="TextBox 38">
            <a:extLst>
              <a:ext uri="{FF2B5EF4-FFF2-40B4-BE49-F238E27FC236}">
                <a16:creationId xmlns:a16="http://schemas.microsoft.com/office/drawing/2014/main" id="{6A5CCC04-3CEE-8FF1-5195-D585CAAA5D38}"/>
              </a:ext>
            </a:extLst>
          </p:cNvPr>
          <p:cNvSpPr txBox="1"/>
          <p:nvPr/>
        </p:nvSpPr>
        <p:spPr>
          <a:xfrm>
            <a:off x="8729274" y="1876802"/>
            <a:ext cx="1038381" cy="276999"/>
          </a:xfrm>
          <a:prstGeom prst="rect">
            <a:avLst/>
          </a:prstGeom>
          <a:noFill/>
        </p:spPr>
        <p:txBody>
          <a:bodyPr wrap="square" rtlCol="0">
            <a:spAutoFit/>
          </a:bodyPr>
          <a:lstStyle/>
          <a:p>
            <a:r>
              <a:rPr lang="en-US" sz="1200" dirty="0">
                <a:solidFill>
                  <a:schemeClr val="accent4">
                    <a:lumMod val="75000"/>
                  </a:schemeClr>
                </a:solidFill>
              </a:rPr>
              <a:t>User  Data</a:t>
            </a:r>
            <a:endParaRPr lang="en-IN" sz="1200" dirty="0">
              <a:solidFill>
                <a:schemeClr val="accent4">
                  <a:lumMod val="75000"/>
                </a:schemeClr>
              </a:solidFill>
            </a:endParaRPr>
          </a:p>
        </p:txBody>
      </p:sp>
      <p:cxnSp>
        <p:nvCxnSpPr>
          <p:cNvPr id="52" name="Connector: Elbow 51">
            <a:extLst>
              <a:ext uri="{FF2B5EF4-FFF2-40B4-BE49-F238E27FC236}">
                <a16:creationId xmlns:a16="http://schemas.microsoft.com/office/drawing/2014/main" id="{2E6D298F-2A14-7043-EC54-E66B3F6B6263}"/>
              </a:ext>
            </a:extLst>
          </p:cNvPr>
          <p:cNvCxnSpPr>
            <a:cxnSpLocks/>
            <a:endCxn id="32" idx="2"/>
          </p:cNvCxnSpPr>
          <p:nvPr/>
        </p:nvCxnSpPr>
        <p:spPr>
          <a:xfrm flipV="1">
            <a:off x="3477159" y="5573447"/>
            <a:ext cx="4138992" cy="138112"/>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pic>
        <p:nvPicPr>
          <p:cNvPr id="1030" name="Picture 6" descr="Computer Icon Vector Art, Icons, and ...">
            <a:extLst>
              <a:ext uri="{FF2B5EF4-FFF2-40B4-BE49-F238E27FC236}">
                <a16:creationId xmlns:a16="http://schemas.microsoft.com/office/drawing/2014/main" id="{BFCF08F4-4ECD-4994-1231-9038A6D294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80985" y="4716802"/>
            <a:ext cx="1287071" cy="1287071"/>
          </a:xfrm>
          <a:prstGeom prst="rect">
            <a:avLst/>
          </a:prstGeom>
          <a:noFill/>
          <a:extLst>
            <a:ext uri="{909E8E84-426E-40DD-AFC4-6F175D3DCCD1}">
              <a14:hiddenFill xmlns:a14="http://schemas.microsoft.com/office/drawing/2010/main">
                <a:solidFill>
                  <a:srgbClr val="FFFFFF"/>
                </a:solidFill>
              </a14:hiddenFill>
            </a:ext>
          </a:extLst>
        </p:spPr>
      </p:pic>
      <p:sp>
        <p:nvSpPr>
          <p:cNvPr id="59" name="TextBox 58">
            <a:extLst>
              <a:ext uri="{FF2B5EF4-FFF2-40B4-BE49-F238E27FC236}">
                <a16:creationId xmlns:a16="http://schemas.microsoft.com/office/drawing/2014/main" id="{3D710E4E-C165-BC27-B086-9138041965FC}"/>
              </a:ext>
            </a:extLst>
          </p:cNvPr>
          <p:cNvSpPr txBox="1"/>
          <p:nvPr/>
        </p:nvSpPr>
        <p:spPr>
          <a:xfrm>
            <a:off x="9791641" y="4568796"/>
            <a:ext cx="1630190" cy="307777"/>
          </a:xfrm>
          <a:prstGeom prst="rect">
            <a:avLst/>
          </a:prstGeom>
          <a:noFill/>
        </p:spPr>
        <p:txBody>
          <a:bodyPr wrap="square" rtlCol="0">
            <a:spAutoFit/>
          </a:bodyPr>
          <a:lstStyle/>
          <a:p>
            <a:r>
              <a:rPr lang="en-US" sz="1400" b="1" dirty="0"/>
              <a:t>Admin , Planners</a:t>
            </a:r>
            <a:endParaRPr lang="en-IN" sz="1400" b="1" dirty="0"/>
          </a:p>
        </p:txBody>
      </p:sp>
      <p:sp>
        <p:nvSpPr>
          <p:cNvPr id="60" name="TextBox 59">
            <a:extLst>
              <a:ext uri="{FF2B5EF4-FFF2-40B4-BE49-F238E27FC236}">
                <a16:creationId xmlns:a16="http://schemas.microsoft.com/office/drawing/2014/main" id="{41AFC7D2-9633-4433-50D3-A65EB022B6CA}"/>
              </a:ext>
            </a:extLst>
          </p:cNvPr>
          <p:cNvSpPr txBox="1"/>
          <p:nvPr/>
        </p:nvSpPr>
        <p:spPr>
          <a:xfrm>
            <a:off x="9967553" y="1609660"/>
            <a:ext cx="1140543" cy="307777"/>
          </a:xfrm>
          <a:prstGeom prst="rect">
            <a:avLst/>
          </a:prstGeom>
          <a:noFill/>
        </p:spPr>
        <p:txBody>
          <a:bodyPr wrap="square" rtlCol="0">
            <a:spAutoFit/>
          </a:bodyPr>
          <a:lstStyle/>
          <a:p>
            <a:r>
              <a:rPr lang="en-US" sz="1400" b="1" dirty="0"/>
              <a:t>User App</a:t>
            </a:r>
            <a:endParaRPr lang="en-IN" sz="1400" b="1" dirty="0"/>
          </a:p>
        </p:txBody>
      </p:sp>
      <p:sp>
        <p:nvSpPr>
          <p:cNvPr id="61" name="TextBox 60">
            <a:extLst>
              <a:ext uri="{FF2B5EF4-FFF2-40B4-BE49-F238E27FC236}">
                <a16:creationId xmlns:a16="http://schemas.microsoft.com/office/drawing/2014/main" id="{16CA30BB-86CE-30A6-0836-4CC0A1947F08}"/>
              </a:ext>
            </a:extLst>
          </p:cNvPr>
          <p:cNvSpPr txBox="1"/>
          <p:nvPr/>
        </p:nvSpPr>
        <p:spPr>
          <a:xfrm>
            <a:off x="3482113" y="3964737"/>
            <a:ext cx="1380509" cy="461665"/>
          </a:xfrm>
          <a:prstGeom prst="rect">
            <a:avLst/>
          </a:prstGeom>
          <a:noFill/>
        </p:spPr>
        <p:txBody>
          <a:bodyPr wrap="square" rtlCol="0">
            <a:spAutoFit/>
          </a:bodyPr>
          <a:lstStyle/>
          <a:p>
            <a:r>
              <a:rPr lang="en-US" sz="1200" dirty="0">
                <a:solidFill>
                  <a:schemeClr val="accent4">
                    <a:lumMod val="75000"/>
                  </a:schemeClr>
                </a:solidFill>
              </a:rPr>
              <a:t>Model training &amp; prediction</a:t>
            </a:r>
            <a:endParaRPr lang="en-IN" sz="1200" dirty="0">
              <a:solidFill>
                <a:schemeClr val="accent4">
                  <a:lumMod val="75000"/>
                </a:schemeClr>
              </a:solidFill>
            </a:endParaRPr>
          </a:p>
        </p:txBody>
      </p:sp>
      <p:cxnSp>
        <p:nvCxnSpPr>
          <p:cNvPr id="1031" name="Straight Arrow Connector 1030">
            <a:extLst>
              <a:ext uri="{FF2B5EF4-FFF2-40B4-BE49-F238E27FC236}">
                <a16:creationId xmlns:a16="http://schemas.microsoft.com/office/drawing/2014/main" id="{F6F6E067-1D50-EAC2-4D0D-D951C18BCB9E}"/>
              </a:ext>
            </a:extLst>
          </p:cNvPr>
          <p:cNvCxnSpPr>
            <a:cxnSpLocks/>
            <a:endCxn id="61" idx="3"/>
          </p:cNvCxnSpPr>
          <p:nvPr/>
        </p:nvCxnSpPr>
        <p:spPr>
          <a:xfrm flipV="1">
            <a:off x="3477159" y="4195570"/>
            <a:ext cx="1385463" cy="628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46" name="Straight Arrow Connector 1045">
            <a:extLst>
              <a:ext uri="{FF2B5EF4-FFF2-40B4-BE49-F238E27FC236}">
                <a16:creationId xmlns:a16="http://schemas.microsoft.com/office/drawing/2014/main" id="{E20C9ED6-AFD4-F0E1-52D6-D0C0903E0D32}"/>
              </a:ext>
            </a:extLst>
          </p:cNvPr>
          <p:cNvCxnSpPr/>
          <p:nvPr/>
        </p:nvCxnSpPr>
        <p:spPr>
          <a:xfrm>
            <a:off x="3462526" y="3305330"/>
            <a:ext cx="127436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47" name="TextBox 1046">
            <a:extLst>
              <a:ext uri="{FF2B5EF4-FFF2-40B4-BE49-F238E27FC236}">
                <a16:creationId xmlns:a16="http://schemas.microsoft.com/office/drawing/2014/main" id="{2FB45E86-5228-9673-A820-F464C7D6E98C}"/>
              </a:ext>
            </a:extLst>
          </p:cNvPr>
          <p:cNvSpPr txBox="1"/>
          <p:nvPr/>
        </p:nvSpPr>
        <p:spPr>
          <a:xfrm>
            <a:off x="3529916" y="3067723"/>
            <a:ext cx="1380509" cy="461665"/>
          </a:xfrm>
          <a:prstGeom prst="rect">
            <a:avLst/>
          </a:prstGeom>
          <a:noFill/>
        </p:spPr>
        <p:txBody>
          <a:bodyPr wrap="square" rtlCol="0">
            <a:spAutoFit/>
          </a:bodyPr>
          <a:lstStyle/>
          <a:p>
            <a:r>
              <a:rPr lang="en-US" sz="1200" dirty="0">
                <a:solidFill>
                  <a:schemeClr val="accent4">
                    <a:lumMod val="75000"/>
                  </a:schemeClr>
                </a:solidFill>
              </a:rPr>
              <a:t>Model training &amp; prediction</a:t>
            </a:r>
            <a:endParaRPr lang="en-IN" sz="1200" dirty="0">
              <a:solidFill>
                <a:schemeClr val="accent4">
                  <a:lumMod val="75000"/>
                </a:schemeClr>
              </a:solidFill>
            </a:endParaRPr>
          </a:p>
        </p:txBody>
      </p:sp>
      <p:cxnSp>
        <p:nvCxnSpPr>
          <p:cNvPr id="1049" name="Straight Arrow Connector 1048">
            <a:extLst>
              <a:ext uri="{FF2B5EF4-FFF2-40B4-BE49-F238E27FC236}">
                <a16:creationId xmlns:a16="http://schemas.microsoft.com/office/drawing/2014/main" id="{977C3E07-1E59-F72D-72FA-3E5C9617AFAA}"/>
              </a:ext>
            </a:extLst>
          </p:cNvPr>
          <p:cNvCxnSpPr>
            <a:cxnSpLocks/>
          </p:cNvCxnSpPr>
          <p:nvPr/>
        </p:nvCxnSpPr>
        <p:spPr>
          <a:xfrm flipH="1">
            <a:off x="8334531" y="2077878"/>
            <a:ext cx="172386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55" name="Straight Arrow Connector 1054">
            <a:extLst>
              <a:ext uri="{FF2B5EF4-FFF2-40B4-BE49-F238E27FC236}">
                <a16:creationId xmlns:a16="http://schemas.microsoft.com/office/drawing/2014/main" id="{76D71F53-E1DF-0D3C-DB2E-E4598F3FB3C7}"/>
              </a:ext>
            </a:extLst>
          </p:cNvPr>
          <p:cNvCxnSpPr/>
          <p:nvPr/>
        </p:nvCxnSpPr>
        <p:spPr>
          <a:xfrm>
            <a:off x="8334531" y="5141591"/>
            <a:ext cx="158805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56" name="TextBox 1055">
            <a:extLst>
              <a:ext uri="{FF2B5EF4-FFF2-40B4-BE49-F238E27FC236}">
                <a16:creationId xmlns:a16="http://schemas.microsoft.com/office/drawing/2014/main" id="{6252A98C-93E3-C32E-B5CA-F5AF2B68B74E}"/>
              </a:ext>
            </a:extLst>
          </p:cNvPr>
          <p:cNvSpPr txBox="1"/>
          <p:nvPr/>
        </p:nvSpPr>
        <p:spPr>
          <a:xfrm>
            <a:off x="8836612" y="4882792"/>
            <a:ext cx="1085971" cy="646331"/>
          </a:xfrm>
          <a:prstGeom prst="rect">
            <a:avLst/>
          </a:prstGeom>
          <a:noFill/>
        </p:spPr>
        <p:txBody>
          <a:bodyPr wrap="square" rtlCol="0">
            <a:spAutoFit/>
          </a:bodyPr>
          <a:lstStyle/>
          <a:p>
            <a:r>
              <a:rPr lang="en-US" sz="1200" dirty="0">
                <a:solidFill>
                  <a:schemeClr val="accent4">
                    <a:lumMod val="75000"/>
                  </a:schemeClr>
                </a:solidFill>
              </a:rPr>
              <a:t>Monitoring  dashboards, </a:t>
            </a:r>
          </a:p>
          <a:p>
            <a:r>
              <a:rPr lang="en-US" sz="1200" dirty="0">
                <a:solidFill>
                  <a:schemeClr val="accent4">
                    <a:lumMod val="75000"/>
                  </a:schemeClr>
                </a:solidFill>
              </a:rPr>
              <a:t>Analytics</a:t>
            </a:r>
            <a:endParaRPr lang="en-IN" sz="1200" dirty="0">
              <a:solidFill>
                <a:schemeClr val="accent4">
                  <a:lumMod val="75000"/>
                </a:schemeClr>
              </a:solidFill>
            </a:endParaRPr>
          </a:p>
        </p:txBody>
      </p:sp>
      <p:cxnSp>
        <p:nvCxnSpPr>
          <p:cNvPr id="16" name="Straight Arrow Connector 15">
            <a:extLst>
              <a:ext uri="{FF2B5EF4-FFF2-40B4-BE49-F238E27FC236}">
                <a16:creationId xmlns:a16="http://schemas.microsoft.com/office/drawing/2014/main" id="{2D8B6708-F699-6E80-D8CA-A97A0C26E1FE}"/>
              </a:ext>
            </a:extLst>
          </p:cNvPr>
          <p:cNvCxnSpPr/>
          <p:nvPr/>
        </p:nvCxnSpPr>
        <p:spPr>
          <a:xfrm flipH="1">
            <a:off x="3462526" y="2077878"/>
            <a:ext cx="343524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C6789D05-B5EA-B8B5-0A89-705ED5D1E854}"/>
              </a:ext>
            </a:extLst>
          </p:cNvPr>
          <p:cNvCxnSpPr>
            <a:stCxn id="27" idx="3"/>
          </p:cNvCxnSpPr>
          <p:nvPr/>
        </p:nvCxnSpPr>
        <p:spPr>
          <a:xfrm flipV="1">
            <a:off x="6437993" y="4148028"/>
            <a:ext cx="459777" cy="48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FF7976FF-904B-5465-C71D-69E796739FB9}"/>
              </a:ext>
            </a:extLst>
          </p:cNvPr>
          <p:cNvCxnSpPr>
            <a:cxnSpLocks/>
            <a:stCxn id="11" idx="3"/>
          </p:cNvCxnSpPr>
          <p:nvPr/>
        </p:nvCxnSpPr>
        <p:spPr>
          <a:xfrm>
            <a:off x="3462728" y="2652901"/>
            <a:ext cx="3435042"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39642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13"/>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446B88C6-7431-5E9C-BF92-1374C03BF299}"/>
              </a:ext>
            </a:extLst>
          </p:cNvPr>
          <p:cNvSpPr>
            <a:spLocks noGrp="1"/>
          </p:cNvSpPr>
          <p:nvPr>
            <p:ph type="title"/>
          </p:nvPr>
        </p:nvSpPr>
        <p:spPr>
          <a:xfrm>
            <a:off x="479394" y="1070800"/>
            <a:ext cx="3939688" cy="5583126"/>
          </a:xfrm>
        </p:spPr>
        <p:txBody>
          <a:bodyPr vert="horz" lIns="91440" tIns="45720" rIns="91440" bIns="45720" rtlCol="0" anchor="ctr">
            <a:normAutofit/>
          </a:bodyPr>
          <a:lstStyle/>
          <a:p>
            <a:pPr algn="r"/>
            <a:r>
              <a:rPr lang="en-US" sz="6800" kern="1200" dirty="0">
                <a:solidFill>
                  <a:schemeClr val="tx2"/>
                </a:solidFill>
                <a:latin typeface="+mj-lt"/>
                <a:ea typeface="+mj-ea"/>
                <a:cs typeface="+mj-cs"/>
              </a:rPr>
              <a:t>Testing, Feedback, and Scaling for Success</a:t>
            </a:r>
          </a:p>
        </p:txBody>
      </p:sp>
      <p:cxnSp>
        <p:nvCxnSpPr>
          <p:cNvPr id="20" name="Straight Connector 19">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8053" y="1132114"/>
            <a:ext cx="0" cy="5717573"/>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21" name="TextBox 2">
            <a:extLst>
              <a:ext uri="{FF2B5EF4-FFF2-40B4-BE49-F238E27FC236}">
                <a16:creationId xmlns:a16="http://schemas.microsoft.com/office/drawing/2014/main" id="{CA7E3F06-6726-27AF-C25F-1E66A658BB79}"/>
              </a:ext>
            </a:extLst>
          </p:cNvPr>
          <p:cNvGraphicFramePr/>
          <p:nvPr>
            <p:extLst>
              <p:ext uri="{D42A27DB-BD31-4B8C-83A1-F6EECF244321}">
                <p14:modId xmlns:p14="http://schemas.microsoft.com/office/powerpoint/2010/main" val="2049310047"/>
              </p:ext>
            </p:extLst>
          </p:nvPr>
        </p:nvGraphicFramePr>
        <p:xfrm>
          <a:off x="5108536" y="1070801"/>
          <a:ext cx="6045018" cy="52555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819742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8" name="Graphic 7" descr="Laptop Secure">
            <a:extLst>
              <a:ext uri="{FF2B5EF4-FFF2-40B4-BE49-F238E27FC236}">
                <a16:creationId xmlns:a16="http://schemas.microsoft.com/office/drawing/2014/main" id="{D9EA8D79-34CF-B2DC-5D34-293BAB28454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41053" y="953955"/>
            <a:ext cx="4777381" cy="477738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22" name="Arc 21">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8573D7C-8DA8-1FF1-993C-AAFD968AAA42}"/>
              </a:ext>
            </a:extLst>
          </p:cNvPr>
          <p:cNvSpPr>
            <a:spLocks noGrp="1"/>
          </p:cNvSpPr>
          <p:nvPr>
            <p:ph type="title"/>
          </p:nvPr>
        </p:nvSpPr>
        <p:spPr>
          <a:xfrm>
            <a:off x="838201" y="479493"/>
            <a:ext cx="5257800" cy="1325563"/>
          </a:xfrm>
        </p:spPr>
        <p:txBody>
          <a:bodyPr vert="horz" lIns="91440" tIns="45720" rIns="91440" bIns="45720" rtlCol="0" anchor="ctr">
            <a:normAutofit/>
          </a:bodyPr>
          <a:lstStyle/>
          <a:p>
            <a:r>
              <a:rPr lang="en-US" kern="1200" dirty="0">
                <a:solidFill>
                  <a:schemeClr val="tx2"/>
                </a:solidFill>
                <a:latin typeface="+mj-lt"/>
                <a:ea typeface="+mj-ea"/>
                <a:cs typeface="+mj-cs"/>
              </a:rPr>
              <a:t>Policy Recommendations</a:t>
            </a:r>
          </a:p>
        </p:txBody>
      </p:sp>
      <p:sp>
        <p:nvSpPr>
          <p:cNvPr id="4" name="TextBox 3">
            <a:extLst>
              <a:ext uri="{FF2B5EF4-FFF2-40B4-BE49-F238E27FC236}">
                <a16:creationId xmlns:a16="http://schemas.microsoft.com/office/drawing/2014/main" id="{AEA98324-6C80-C85E-70BC-2F6D129760F2}"/>
              </a:ext>
            </a:extLst>
          </p:cNvPr>
          <p:cNvSpPr txBox="1"/>
          <p:nvPr/>
        </p:nvSpPr>
        <p:spPr>
          <a:xfrm>
            <a:off x="838201" y="1984443"/>
            <a:ext cx="5257800" cy="419252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dirty="0"/>
              <a:t>Data-Driven Infrastructure Policies Proposal</a:t>
            </a:r>
          </a:p>
          <a:p>
            <a:pPr marL="285750" indent="-228600">
              <a:lnSpc>
                <a:spcPct val="90000"/>
              </a:lnSpc>
              <a:spcAft>
                <a:spcPts val="600"/>
              </a:spcAft>
              <a:buFont typeface="Arial" panose="020B0604020202020204" pitchFamily="34" charset="0"/>
              <a:buChar char="•"/>
            </a:pPr>
            <a:r>
              <a:rPr lang="en-US" dirty="0"/>
              <a:t>Regulations on Vehicle Telemetry Sharing Proposal</a:t>
            </a:r>
          </a:p>
          <a:p>
            <a:pPr marL="285750" indent="-228600">
              <a:lnSpc>
                <a:spcPct val="90000"/>
              </a:lnSpc>
              <a:spcAft>
                <a:spcPts val="600"/>
              </a:spcAft>
              <a:buFont typeface="Arial" panose="020B0604020202020204" pitchFamily="34" charset="0"/>
              <a:buChar char="•"/>
            </a:pPr>
            <a:r>
              <a:rPr lang="en-US" dirty="0"/>
              <a:t>Mandating Real-Time Road Safety Alerts Proposal</a:t>
            </a:r>
          </a:p>
          <a:p>
            <a:pPr marL="285750" indent="-228600">
              <a:lnSpc>
                <a:spcPct val="90000"/>
              </a:lnSpc>
              <a:spcAft>
                <a:spcPts val="600"/>
              </a:spcAft>
              <a:buFont typeface="Arial" panose="020B0604020202020204" pitchFamily="34" charset="0"/>
              <a:buChar char="•"/>
            </a:pPr>
            <a:r>
              <a:rPr lang="en-US" dirty="0"/>
              <a:t>Crowdsourced Reporting Integration Proposal</a:t>
            </a:r>
          </a:p>
          <a:p>
            <a:pPr marL="285750" indent="-228600">
              <a:lnSpc>
                <a:spcPct val="90000"/>
              </a:lnSpc>
              <a:spcAft>
                <a:spcPts val="600"/>
              </a:spcAft>
              <a:buFont typeface="Arial" panose="020B0604020202020204" pitchFamily="34" charset="0"/>
              <a:buChar char="•"/>
            </a:pPr>
            <a:r>
              <a:rPr lang="en-US" dirty="0"/>
              <a:t>Data Privacy and Security Measures Proposal</a:t>
            </a:r>
          </a:p>
          <a:p>
            <a:pPr marL="285750" indent="-228600">
              <a:lnSpc>
                <a:spcPct val="90000"/>
              </a:lnSpc>
              <a:spcAft>
                <a:spcPts val="600"/>
              </a:spcAft>
              <a:buFont typeface="Arial" panose="020B0604020202020204" pitchFamily="34" charset="0"/>
              <a:buChar char="•"/>
            </a:pPr>
            <a:r>
              <a:rPr lang="en-US" dirty="0"/>
              <a:t>AI-Driven Traffic Management Policies Proposal</a:t>
            </a:r>
          </a:p>
          <a:p>
            <a:pPr indent="-228600">
              <a:lnSpc>
                <a:spcPct val="90000"/>
              </a:lnSpc>
              <a:spcAft>
                <a:spcPts val="600"/>
              </a:spcAft>
              <a:buFont typeface="Arial" panose="020B0604020202020204" pitchFamily="34" charset="0"/>
              <a:buChar char="•"/>
            </a:pPr>
            <a:endParaRPr lang="en-US" dirty="0"/>
          </a:p>
        </p:txBody>
      </p:sp>
    </p:spTree>
    <p:extLst>
      <p:ext uri="{BB962C8B-B14F-4D97-AF65-F5344CB8AC3E}">
        <p14:creationId xmlns:p14="http://schemas.microsoft.com/office/powerpoint/2010/main" val="833941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E7E6F0-BB5B-0C94-6172-E0E84DD8AB95}"/>
              </a:ext>
            </a:extLst>
          </p:cNvPr>
          <p:cNvSpPr>
            <a:spLocks noGrp="1"/>
          </p:cNvSpPr>
          <p:nvPr>
            <p:ph type="title"/>
          </p:nvPr>
        </p:nvSpPr>
        <p:spPr>
          <a:xfrm>
            <a:off x="804672" y="802955"/>
            <a:ext cx="4977976" cy="1454051"/>
          </a:xfrm>
        </p:spPr>
        <p:txBody>
          <a:bodyPr vert="horz" lIns="91440" tIns="45720" rIns="91440" bIns="45720" rtlCol="0" anchor="ctr">
            <a:normAutofit/>
          </a:bodyPr>
          <a:lstStyle/>
          <a:p>
            <a:r>
              <a:rPr lang="en-US" sz="3600" kern="1200" dirty="0">
                <a:solidFill>
                  <a:schemeClr val="tx2"/>
                </a:solidFill>
                <a:latin typeface="+mj-lt"/>
                <a:ea typeface="+mj-ea"/>
                <a:cs typeface="+mj-cs"/>
              </a:rPr>
              <a:t>AI-Powered Road Safety: A Smarter, Safer Future</a:t>
            </a:r>
          </a:p>
        </p:txBody>
      </p:sp>
      <p:sp>
        <p:nvSpPr>
          <p:cNvPr id="6" name="TextBox 5">
            <a:extLst>
              <a:ext uri="{FF2B5EF4-FFF2-40B4-BE49-F238E27FC236}">
                <a16:creationId xmlns:a16="http://schemas.microsoft.com/office/drawing/2014/main" id="{8E4C75B9-67BE-49B5-A283-C2C96C008196}"/>
              </a:ext>
            </a:extLst>
          </p:cNvPr>
          <p:cNvSpPr txBox="1"/>
          <p:nvPr/>
        </p:nvSpPr>
        <p:spPr>
          <a:xfrm>
            <a:off x="804672" y="2421682"/>
            <a:ext cx="4977578" cy="3639289"/>
          </a:xfrm>
          <a:prstGeom prst="rect">
            <a:avLst/>
          </a:prstGeom>
        </p:spPr>
        <p:txBody>
          <a:bodyPr vert="horz" lIns="91440" tIns="45720" rIns="91440" bIns="45720" rtlCol="0" anchor="ctr">
            <a:normAutofit/>
          </a:bodyPr>
          <a:lstStyle/>
          <a:p>
            <a:pPr>
              <a:lnSpc>
                <a:spcPct val="90000"/>
              </a:lnSpc>
              <a:spcAft>
                <a:spcPts val="600"/>
              </a:spcAft>
            </a:pPr>
            <a:r>
              <a:rPr lang="en-US" dirty="0">
                <a:solidFill>
                  <a:srgbClr val="0070C0"/>
                </a:solidFill>
              </a:rPr>
              <a:t>AI promises a revolutionary leap in road safety, however its successful adoption hinges on addressing challenges such as regulatory updates, technology integration, and user education. By overcoming these hurdles, we can create a safer, smarter future on our roads. </a:t>
            </a:r>
          </a:p>
          <a:p>
            <a:pPr>
              <a:lnSpc>
                <a:spcPct val="90000"/>
              </a:lnSpc>
              <a:spcAft>
                <a:spcPts val="600"/>
              </a:spcAft>
            </a:pPr>
            <a:endParaRPr lang="en-US" dirty="0">
              <a:solidFill>
                <a:schemeClr val="tx2"/>
              </a:solidFill>
            </a:endParaRPr>
          </a:p>
          <a:p>
            <a:pPr>
              <a:lnSpc>
                <a:spcPct val="90000"/>
              </a:lnSpc>
              <a:spcAft>
                <a:spcPts val="600"/>
              </a:spcAft>
            </a:pPr>
            <a:r>
              <a:rPr lang="en-US" dirty="0">
                <a:solidFill>
                  <a:srgbClr val="0070C0"/>
                </a:solidFill>
              </a:rPr>
              <a:t>Thank you.</a:t>
            </a:r>
          </a:p>
        </p:txBody>
      </p:sp>
      <p:grpSp>
        <p:nvGrpSpPr>
          <p:cNvPr id="17" name="Group 16">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8" name="Freeform: Shape 17">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Graphic 9" descr="Robot">
            <a:extLst>
              <a:ext uri="{FF2B5EF4-FFF2-40B4-BE49-F238E27FC236}">
                <a16:creationId xmlns:a16="http://schemas.microsoft.com/office/drawing/2014/main" id="{2010D8E6-AABB-FDC4-5118-B72609B11B0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2221238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05152-7664-B443-BA11-0555B90CC680}"/>
              </a:ext>
            </a:extLst>
          </p:cNvPr>
          <p:cNvSpPr>
            <a:spLocks noGrp="1"/>
          </p:cNvSpPr>
          <p:nvPr>
            <p:ph type="title"/>
          </p:nvPr>
        </p:nvSpPr>
        <p:spPr>
          <a:xfrm>
            <a:off x="1554041" y="2745757"/>
            <a:ext cx="9083917" cy="1366485"/>
          </a:xfrm>
        </p:spPr>
        <p:txBody>
          <a:bodyPr>
            <a:normAutofit/>
          </a:bodyPr>
          <a:lstStyle/>
          <a:p>
            <a:pPr algn="ctr"/>
            <a:r>
              <a:rPr lang="en-US" b="1" dirty="0">
                <a:solidFill>
                  <a:srgbClr val="002060"/>
                </a:solidFill>
              </a:rPr>
              <a:t>Why does Road Safety Matter ?</a:t>
            </a:r>
          </a:p>
        </p:txBody>
      </p:sp>
      <p:grpSp>
        <p:nvGrpSpPr>
          <p:cNvPr id="10" name="Group 9">
            <a:extLst>
              <a:ext uri="{FF2B5EF4-FFF2-40B4-BE49-F238E27FC236}">
                <a16:creationId xmlns:a16="http://schemas.microsoft.com/office/drawing/2014/main" id="{A9682AB3-67FA-902E-9B8F-B518F80F187E}"/>
              </a:ext>
            </a:extLst>
          </p:cNvPr>
          <p:cNvGrpSpPr/>
          <p:nvPr/>
        </p:nvGrpSpPr>
        <p:grpSpPr>
          <a:xfrm>
            <a:off x="523485" y="717122"/>
            <a:ext cx="7125353" cy="1608577"/>
            <a:chOff x="1711799" y="998067"/>
            <a:chExt cx="9392622" cy="2209949"/>
          </a:xfrm>
        </p:grpSpPr>
        <p:pic>
          <p:nvPicPr>
            <p:cNvPr id="7" name="Graphic 6" descr="Road with solid fill">
              <a:extLst>
                <a:ext uri="{FF2B5EF4-FFF2-40B4-BE49-F238E27FC236}">
                  <a16:creationId xmlns:a16="http://schemas.microsoft.com/office/drawing/2014/main" id="{607939E3-E6F6-5614-CFC8-8042E96F7D5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11799" y="998067"/>
              <a:ext cx="2209944" cy="2209949"/>
            </a:xfrm>
            <a:prstGeom prst="rect">
              <a:avLst/>
            </a:prstGeom>
          </p:spPr>
        </p:pic>
        <p:sp>
          <p:nvSpPr>
            <p:cNvPr id="9" name="TextBox 8">
              <a:extLst>
                <a:ext uri="{FF2B5EF4-FFF2-40B4-BE49-F238E27FC236}">
                  <a16:creationId xmlns:a16="http://schemas.microsoft.com/office/drawing/2014/main" id="{4F7559D4-0170-1CAB-B795-D19903B39905}"/>
                </a:ext>
              </a:extLst>
            </p:cNvPr>
            <p:cNvSpPr txBox="1"/>
            <p:nvPr/>
          </p:nvSpPr>
          <p:spPr>
            <a:xfrm>
              <a:off x="4042526" y="1501804"/>
              <a:ext cx="7061895" cy="1202473"/>
            </a:xfrm>
            <a:prstGeom prst="rect">
              <a:avLst/>
            </a:prstGeom>
            <a:noFill/>
          </p:spPr>
          <p:txBody>
            <a:bodyPr wrap="square" rtlCol="0">
              <a:spAutoFit/>
            </a:bodyPr>
            <a:lstStyle/>
            <a:p>
              <a:r>
                <a:rPr lang="en-IN" sz="1600" dirty="0">
                  <a:solidFill>
                    <a:srgbClr val="0070C0"/>
                  </a:solidFill>
                </a:rPr>
                <a:t>Roads are the most frequently used form of transportation, with millions of vehicles, pedestrians, and cyclists sharing the space daily.</a:t>
              </a:r>
            </a:p>
            <a:p>
              <a:endParaRPr lang="en-US" sz="1600" dirty="0">
                <a:solidFill>
                  <a:srgbClr val="0070C0"/>
                </a:solidFill>
              </a:endParaRPr>
            </a:p>
          </p:txBody>
        </p:sp>
      </p:grpSp>
      <p:grpSp>
        <p:nvGrpSpPr>
          <p:cNvPr id="17" name="Group 16">
            <a:extLst>
              <a:ext uri="{FF2B5EF4-FFF2-40B4-BE49-F238E27FC236}">
                <a16:creationId xmlns:a16="http://schemas.microsoft.com/office/drawing/2014/main" id="{E43E7DB0-3FCE-E507-6C83-DA967EDCFDB5}"/>
              </a:ext>
            </a:extLst>
          </p:cNvPr>
          <p:cNvGrpSpPr/>
          <p:nvPr/>
        </p:nvGrpSpPr>
        <p:grpSpPr>
          <a:xfrm>
            <a:off x="2638743" y="4112243"/>
            <a:ext cx="8532310" cy="1843048"/>
            <a:chOff x="2523914" y="3612262"/>
            <a:chExt cx="8532310" cy="2183776"/>
          </a:xfrm>
        </p:grpSpPr>
        <p:grpSp>
          <p:nvGrpSpPr>
            <p:cNvPr id="15" name="Group 14">
              <a:extLst>
                <a:ext uri="{FF2B5EF4-FFF2-40B4-BE49-F238E27FC236}">
                  <a16:creationId xmlns:a16="http://schemas.microsoft.com/office/drawing/2014/main" id="{26BC49BB-D601-6234-11B3-4138E2147CE0}"/>
                </a:ext>
              </a:extLst>
            </p:cNvPr>
            <p:cNvGrpSpPr/>
            <p:nvPr/>
          </p:nvGrpSpPr>
          <p:grpSpPr>
            <a:xfrm>
              <a:off x="2523914" y="3612262"/>
              <a:ext cx="3423366" cy="2183776"/>
              <a:chOff x="3731893" y="2823405"/>
              <a:chExt cx="3423366" cy="2183776"/>
            </a:xfrm>
          </p:grpSpPr>
          <p:pic>
            <p:nvPicPr>
              <p:cNvPr id="12" name="Graphic 11" descr="Sailboat with solid fill">
                <a:extLst>
                  <a:ext uri="{FF2B5EF4-FFF2-40B4-BE49-F238E27FC236}">
                    <a16:creationId xmlns:a16="http://schemas.microsoft.com/office/drawing/2014/main" id="{4388F881-66D6-ABFD-C355-5AAC1E3F3EB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71481" y="2823405"/>
                <a:ext cx="2183778" cy="2183776"/>
              </a:xfrm>
              <a:prstGeom prst="rect">
                <a:avLst/>
              </a:prstGeom>
            </p:spPr>
          </p:pic>
          <p:pic>
            <p:nvPicPr>
              <p:cNvPr id="14" name="Graphic 13" descr="Take Off with solid fill">
                <a:extLst>
                  <a:ext uri="{FF2B5EF4-FFF2-40B4-BE49-F238E27FC236}">
                    <a16:creationId xmlns:a16="http://schemas.microsoft.com/office/drawing/2014/main" id="{58949650-5AA4-1743-5930-5F3407E5792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731893" y="2937967"/>
                <a:ext cx="1433187" cy="2069214"/>
              </a:xfrm>
              <a:prstGeom prst="rect">
                <a:avLst/>
              </a:prstGeom>
            </p:spPr>
          </p:pic>
        </p:grpSp>
        <p:sp>
          <p:nvSpPr>
            <p:cNvPr id="16" name="TextBox 15">
              <a:extLst>
                <a:ext uri="{FF2B5EF4-FFF2-40B4-BE49-F238E27FC236}">
                  <a16:creationId xmlns:a16="http://schemas.microsoft.com/office/drawing/2014/main" id="{9BF0679A-CF0E-4C14-631B-A24F32D55A5D}"/>
                </a:ext>
              </a:extLst>
            </p:cNvPr>
            <p:cNvSpPr txBox="1"/>
            <p:nvPr/>
          </p:nvSpPr>
          <p:spPr>
            <a:xfrm>
              <a:off x="6165322" y="4300246"/>
              <a:ext cx="4890902" cy="1281244"/>
            </a:xfrm>
            <a:prstGeom prst="rect">
              <a:avLst/>
            </a:prstGeom>
            <a:noFill/>
          </p:spPr>
          <p:txBody>
            <a:bodyPr wrap="square" rtlCol="0" anchor="ctr">
              <a:spAutoFit/>
            </a:bodyPr>
            <a:lstStyle/>
            <a:p>
              <a:r>
                <a:rPr lang="en-IN" sz="1600" dirty="0">
                  <a:solidFill>
                    <a:srgbClr val="0070C0"/>
                  </a:solidFill>
                </a:rPr>
                <a:t>Air and sea travel account for longer distances, accidents in these modes are statistically far lower compared to road travel.</a:t>
              </a:r>
            </a:p>
            <a:p>
              <a:endParaRPr lang="en-US" sz="1600" dirty="0">
                <a:solidFill>
                  <a:srgbClr val="0070C0"/>
                </a:solidFill>
              </a:endParaRPr>
            </a:p>
          </p:txBody>
        </p:sp>
      </p:grpSp>
    </p:spTree>
    <p:extLst>
      <p:ext uri="{BB962C8B-B14F-4D97-AF65-F5344CB8AC3E}">
        <p14:creationId xmlns:p14="http://schemas.microsoft.com/office/powerpoint/2010/main" val="4031373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8B559E81-C818-6982-2901-3F5922A807F7}"/>
              </a:ext>
            </a:extLst>
          </p:cNvPr>
          <p:cNvGrpSpPr/>
          <p:nvPr/>
        </p:nvGrpSpPr>
        <p:grpSpPr>
          <a:xfrm>
            <a:off x="415433" y="1360508"/>
            <a:ext cx="11361133" cy="3417329"/>
            <a:chOff x="386405" y="1360508"/>
            <a:chExt cx="11361133" cy="3417329"/>
          </a:xfrm>
        </p:grpSpPr>
        <p:pic>
          <p:nvPicPr>
            <p:cNvPr id="3" name="Graphic 2" descr="Road with solid fill">
              <a:extLst>
                <a:ext uri="{FF2B5EF4-FFF2-40B4-BE49-F238E27FC236}">
                  <a16:creationId xmlns:a16="http://schemas.microsoft.com/office/drawing/2014/main" id="{894256A0-7857-57A4-5DB6-8A94CE5EF14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444163" y="1597014"/>
              <a:ext cx="1588985" cy="1524617"/>
            </a:xfrm>
            <a:prstGeom prst="rect">
              <a:avLst/>
            </a:prstGeom>
          </p:spPr>
        </p:pic>
        <p:pic>
          <p:nvPicPr>
            <p:cNvPr id="5" name="Graphic 4" descr="Take Off with solid fill">
              <a:extLst>
                <a:ext uri="{FF2B5EF4-FFF2-40B4-BE49-F238E27FC236}">
                  <a16:creationId xmlns:a16="http://schemas.microsoft.com/office/drawing/2014/main" id="{3DF4ED13-4512-7DE6-A842-9872821B885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478371" y="1360508"/>
              <a:ext cx="1588984" cy="1842532"/>
            </a:xfrm>
            <a:prstGeom prst="rect">
              <a:avLst/>
            </a:prstGeom>
          </p:spPr>
        </p:pic>
        <p:grpSp>
          <p:nvGrpSpPr>
            <p:cNvPr id="10" name="Group 9">
              <a:extLst>
                <a:ext uri="{FF2B5EF4-FFF2-40B4-BE49-F238E27FC236}">
                  <a16:creationId xmlns:a16="http://schemas.microsoft.com/office/drawing/2014/main" id="{F8E5B96C-177E-1033-6011-0DE732EDD6F0}"/>
                </a:ext>
              </a:extLst>
            </p:cNvPr>
            <p:cNvGrpSpPr/>
            <p:nvPr/>
          </p:nvGrpSpPr>
          <p:grpSpPr>
            <a:xfrm>
              <a:off x="386405" y="3454398"/>
              <a:ext cx="11361133" cy="1323439"/>
              <a:chOff x="392394" y="4020455"/>
              <a:chExt cx="11361133" cy="1323439"/>
            </a:xfrm>
          </p:grpSpPr>
          <p:sp>
            <p:nvSpPr>
              <p:cNvPr id="7" name="TextBox 6">
                <a:extLst>
                  <a:ext uri="{FF2B5EF4-FFF2-40B4-BE49-F238E27FC236}">
                    <a16:creationId xmlns:a16="http://schemas.microsoft.com/office/drawing/2014/main" id="{B68EF928-2C83-E3D2-84D1-B4C359BF4BE0}"/>
                  </a:ext>
                </a:extLst>
              </p:cNvPr>
              <p:cNvSpPr txBox="1"/>
              <p:nvPr/>
            </p:nvSpPr>
            <p:spPr>
              <a:xfrm>
                <a:off x="8461828" y="4020456"/>
                <a:ext cx="3291699" cy="1077218"/>
              </a:xfrm>
              <a:prstGeom prst="rect">
                <a:avLst/>
              </a:prstGeom>
              <a:noFill/>
            </p:spPr>
            <p:txBody>
              <a:bodyPr wrap="square" rtlCol="0">
                <a:spAutoFit/>
              </a:bodyPr>
              <a:lstStyle/>
              <a:p>
                <a:pPr algn="ctr"/>
                <a:r>
                  <a:rPr lang="en-IN" sz="1600" dirty="0">
                    <a:solidFill>
                      <a:srgbClr val="0070C0"/>
                    </a:solidFill>
                  </a:rPr>
                  <a:t>Marine accidents are rare, with lower numbers of fatalities compared to road transport.</a:t>
                </a:r>
              </a:p>
              <a:p>
                <a:pPr algn="ctr"/>
                <a:endParaRPr lang="en-US" sz="1600" dirty="0">
                  <a:solidFill>
                    <a:srgbClr val="0070C0"/>
                  </a:solidFill>
                </a:endParaRPr>
              </a:p>
            </p:txBody>
          </p:sp>
          <p:sp>
            <p:nvSpPr>
              <p:cNvPr id="8" name="TextBox 7">
                <a:extLst>
                  <a:ext uri="{FF2B5EF4-FFF2-40B4-BE49-F238E27FC236}">
                    <a16:creationId xmlns:a16="http://schemas.microsoft.com/office/drawing/2014/main" id="{0CDBBC4B-8336-4784-68C3-935239D6E2B0}"/>
                  </a:ext>
                </a:extLst>
              </p:cNvPr>
              <p:cNvSpPr txBox="1"/>
              <p:nvPr/>
            </p:nvSpPr>
            <p:spPr>
              <a:xfrm>
                <a:off x="4427111" y="4020455"/>
                <a:ext cx="3291699" cy="1077218"/>
              </a:xfrm>
              <a:prstGeom prst="rect">
                <a:avLst/>
              </a:prstGeom>
              <a:noFill/>
            </p:spPr>
            <p:txBody>
              <a:bodyPr wrap="square" rtlCol="0">
                <a:spAutoFit/>
              </a:bodyPr>
              <a:lstStyle/>
              <a:p>
                <a:pPr algn="ctr"/>
                <a:r>
                  <a:rPr lang="en-IN" sz="1600" dirty="0">
                    <a:solidFill>
                      <a:srgbClr val="0070C0"/>
                    </a:solidFill>
                  </a:rPr>
                  <a:t>Air travel is statistically the safest, with fewer than 500 deaths per year on average globally.</a:t>
                </a:r>
              </a:p>
              <a:p>
                <a:pPr algn="ctr"/>
                <a:endParaRPr lang="en-US" sz="1600" dirty="0">
                  <a:solidFill>
                    <a:srgbClr val="0070C0"/>
                  </a:solidFill>
                </a:endParaRPr>
              </a:p>
            </p:txBody>
          </p:sp>
          <p:sp>
            <p:nvSpPr>
              <p:cNvPr id="9" name="TextBox 8">
                <a:extLst>
                  <a:ext uri="{FF2B5EF4-FFF2-40B4-BE49-F238E27FC236}">
                    <a16:creationId xmlns:a16="http://schemas.microsoft.com/office/drawing/2014/main" id="{95081C1D-C474-504B-F7CA-0EDABE3E64CF}"/>
                  </a:ext>
                </a:extLst>
              </p:cNvPr>
              <p:cNvSpPr txBox="1"/>
              <p:nvPr/>
            </p:nvSpPr>
            <p:spPr>
              <a:xfrm>
                <a:off x="392394" y="4020455"/>
                <a:ext cx="3291699" cy="1323439"/>
              </a:xfrm>
              <a:prstGeom prst="rect">
                <a:avLst/>
              </a:prstGeom>
              <a:noFill/>
            </p:spPr>
            <p:txBody>
              <a:bodyPr wrap="square" rtlCol="0">
                <a:spAutoFit/>
              </a:bodyPr>
              <a:lstStyle/>
              <a:p>
                <a:pPr algn="ctr"/>
                <a:r>
                  <a:rPr lang="en-IN" sz="1600" dirty="0">
                    <a:solidFill>
                      <a:srgbClr val="0070C0"/>
                    </a:solidFill>
                  </a:rPr>
                  <a:t>More than 1.35 million people die in road traffic accidents annually, making road transport the deadliest form of transport (WHO).</a:t>
                </a:r>
              </a:p>
              <a:p>
                <a:pPr algn="ctr"/>
                <a:endParaRPr lang="en-US" sz="1600" dirty="0">
                  <a:solidFill>
                    <a:srgbClr val="0070C0"/>
                  </a:solidFill>
                </a:endParaRPr>
              </a:p>
            </p:txBody>
          </p:sp>
        </p:grpSp>
        <p:pic>
          <p:nvPicPr>
            <p:cNvPr id="12" name="Graphic 11" descr="Sailboat with solid fill">
              <a:extLst>
                <a:ext uri="{FF2B5EF4-FFF2-40B4-BE49-F238E27FC236}">
                  <a16:creationId xmlns:a16="http://schemas.microsoft.com/office/drawing/2014/main" id="{ADB8493E-39DA-8656-F892-872B28E763BC}"/>
                </a:ext>
              </a:extLst>
            </p:cNvPr>
            <p:cNvPicPr>
              <a:picLocks/>
            </p:cNvPicPr>
            <p:nvPr/>
          </p:nvPicPr>
          <p:blipFill>
            <a:blip r:embed="rId6">
              <a:extLst>
                <a:ext uri="{96DAC541-7B7A-43D3-8B79-37D633B846F1}">
                  <asvg:svgBlip xmlns:asvg="http://schemas.microsoft.com/office/drawing/2016/SVG/main" r:embed="rId7"/>
                </a:ext>
              </a:extLst>
            </a:blip>
            <a:stretch>
              <a:fillRect/>
            </a:stretch>
          </p:blipFill>
          <p:spPr>
            <a:xfrm>
              <a:off x="9512579" y="1609607"/>
              <a:ext cx="1378029" cy="1420672"/>
            </a:xfrm>
            <a:prstGeom prst="rect">
              <a:avLst/>
            </a:prstGeom>
          </p:spPr>
        </p:pic>
      </p:grpSp>
      <p:sp>
        <p:nvSpPr>
          <p:cNvPr id="16" name="TextBox 15">
            <a:extLst>
              <a:ext uri="{FF2B5EF4-FFF2-40B4-BE49-F238E27FC236}">
                <a16:creationId xmlns:a16="http://schemas.microsoft.com/office/drawing/2014/main" id="{0AAD085A-EFF3-73C4-13A6-C768C10D73FF}"/>
              </a:ext>
            </a:extLst>
          </p:cNvPr>
          <p:cNvSpPr txBox="1"/>
          <p:nvPr/>
        </p:nvSpPr>
        <p:spPr>
          <a:xfrm>
            <a:off x="925291" y="5271643"/>
            <a:ext cx="10341416" cy="1015663"/>
          </a:xfrm>
          <a:prstGeom prst="rect">
            <a:avLst/>
          </a:prstGeom>
          <a:noFill/>
        </p:spPr>
        <p:txBody>
          <a:bodyPr wrap="square" rtlCol="0">
            <a:spAutoFit/>
          </a:bodyPr>
          <a:lstStyle/>
          <a:p>
            <a:r>
              <a:rPr lang="en-IN" sz="2000" b="1" dirty="0">
                <a:solidFill>
                  <a:srgbClr val="002060"/>
                </a:solidFill>
                <a:cs typeface="Microsoft Sans Serif" panose="020B0604020202020204" pitchFamily="34" charset="0"/>
              </a:rPr>
              <a:t>While air and sea travel are more controlled and heavily regulated, the high volume of land-based transport makes roads particularly vulnerable to accidents and injuries.</a:t>
            </a:r>
          </a:p>
          <a:p>
            <a:endParaRPr lang="en-US" sz="2000" b="1" dirty="0">
              <a:solidFill>
                <a:srgbClr val="002060"/>
              </a:solidFill>
              <a:cs typeface="Microsoft Sans Serif" panose="020B0604020202020204" pitchFamily="34" charset="0"/>
            </a:endParaRPr>
          </a:p>
        </p:txBody>
      </p:sp>
    </p:spTree>
    <p:extLst>
      <p:ext uri="{BB962C8B-B14F-4D97-AF65-F5344CB8AC3E}">
        <p14:creationId xmlns:p14="http://schemas.microsoft.com/office/powerpoint/2010/main" val="2592914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BDA38-CE6A-0A06-5F12-2CA1E71D5EF1}"/>
              </a:ext>
            </a:extLst>
          </p:cNvPr>
          <p:cNvSpPr>
            <a:spLocks noGrp="1"/>
          </p:cNvSpPr>
          <p:nvPr>
            <p:ph type="title"/>
          </p:nvPr>
        </p:nvSpPr>
        <p:spPr>
          <a:xfrm>
            <a:off x="4769287" y="1460667"/>
            <a:ext cx="6611971" cy="1325563"/>
          </a:xfrm>
        </p:spPr>
        <p:txBody>
          <a:bodyPr/>
          <a:lstStyle/>
          <a:p>
            <a:r>
              <a:rPr lang="en-IN" b="1" dirty="0">
                <a:solidFill>
                  <a:srgbClr val="002060"/>
                </a:solidFill>
              </a:rPr>
              <a:t>The Challenges of Modern Road Safety</a:t>
            </a:r>
            <a:endParaRPr lang="en-US" b="1" dirty="0">
              <a:solidFill>
                <a:srgbClr val="002060"/>
              </a:solidFill>
            </a:endParaRPr>
          </a:p>
        </p:txBody>
      </p:sp>
      <p:pic>
        <p:nvPicPr>
          <p:cNvPr id="5" name="Picture 4" descr="A road with cars and people on it&#10;&#10;Description automatically generated">
            <a:extLst>
              <a:ext uri="{FF2B5EF4-FFF2-40B4-BE49-F238E27FC236}">
                <a16:creationId xmlns:a16="http://schemas.microsoft.com/office/drawing/2014/main" id="{6BF2D619-DF8C-484C-33A8-2B7A10794D6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10742" y="538417"/>
            <a:ext cx="3363459" cy="5781165"/>
          </a:xfrm>
          <a:prstGeom prst="roundRect">
            <a:avLst>
              <a:gd name="adj" fmla="val 6403"/>
            </a:avLst>
          </a:prstGeom>
        </p:spPr>
      </p:pic>
      <p:sp>
        <p:nvSpPr>
          <p:cNvPr id="6" name="TextBox 5">
            <a:extLst>
              <a:ext uri="{FF2B5EF4-FFF2-40B4-BE49-F238E27FC236}">
                <a16:creationId xmlns:a16="http://schemas.microsoft.com/office/drawing/2014/main" id="{7FFFAF05-D2C3-CDFD-4162-CCBFE9D2D986}"/>
              </a:ext>
            </a:extLst>
          </p:cNvPr>
          <p:cNvSpPr txBox="1"/>
          <p:nvPr/>
        </p:nvSpPr>
        <p:spPr>
          <a:xfrm>
            <a:off x="4769287" y="3183340"/>
            <a:ext cx="6611971" cy="2862322"/>
          </a:xfrm>
          <a:prstGeom prst="rect">
            <a:avLst/>
          </a:prstGeom>
          <a:noFill/>
        </p:spPr>
        <p:txBody>
          <a:bodyPr wrap="square" rtlCol="0">
            <a:spAutoFit/>
          </a:bodyPr>
          <a:lstStyle/>
          <a:p>
            <a:r>
              <a:rPr lang="en-IN" sz="2000" dirty="0">
                <a:solidFill>
                  <a:srgbClr val="0070C0"/>
                </a:solidFill>
              </a:rPr>
              <a:t>Despite traffic rules and safety measures, accidents still occur.</a:t>
            </a:r>
            <a:br>
              <a:rPr lang="en-IN" sz="2000" dirty="0">
                <a:solidFill>
                  <a:srgbClr val="0070C0"/>
                </a:solidFill>
              </a:rPr>
            </a:br>
            <a:endParaRPr lang="en-IN" sz="2000" dirty="0">
              <a:solidFill>
                <a:srgbClr val="0070C0"/>
              </a:solidFill>
            </a:endParaRPr>
          </a:p>
          <a:p>
            <a:r>
              <a:rPr lang="en-IN" sz="2000" b="1" dirty="0">
                <a:solidFill>
                  <a:srgbClr val="0070C0"/>
                </a:solidFill>
              </a:rPr>
              <a:t>Causes: </a:t>
            </a:r>
            <a:r>
              <a:rPr lang="en-IN" sz="2000" dirty="0">
                <a:solidFill>
                  <a:srgbClr val="0070C0"/>
                </a:solidFill>
              </a:rPr>
              <a:t>distracted driving, poor weather conditions, or malfunctioning traffic signals.</a:t>
            </a:r>
          </a:p>
          <a:p>
            <a:endParaRPr lang="en-IN" sz="2000" dirty="0">
              <a:solidFill>
                <a:srgbClr val="0070C0"/>
              </a:solidFill>
            </a:endParaRPr>
          </a:p>
          <a:p>
            <a:r>
              <a:rPr lang="en-IN" sz="2000" b="1" dirty="0">
                <a:solidFill>
                  <a:srgbClr val="0070C0"/>
                </a:solidFill>
              </a:rPr>
              <a:t>Real-world consequence: </a:t>
            </a:r>
            <a:r>
              <a:rPr lang="en-IN" sz="2000" dirty="0">
                <a:solidFill>
                  <a:srgbClr val="0070C0"/>
                </a:solidFill>
              </a:rPr>
              <a:t>unpredictable hazards for road users.</a:t>
            </a:r>
          </a:p>
          <a:p>
            <a:endParaRPr lang="en-US" sz="2000" dirty="0">
              <a:solidFill>
                <a:srgbClr val="0070C0"/>
              </a:solidFill>
            </a:endParaRPr>
          </a:p>
        </p:txBody>
      </p:sp>
    </p:spTree>
    <p:extLst>
      <p:ext uri="{BB962C8B-B14F-4D97-AF65-F5344CB8AC3E}">
        <p14:creationId xmlns:p14="http://schemas.microsoft.com/office/powerpoint/2010/main" val="451662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F0101-106C-2214-FC56-5BB34A71ECFE}"/>
              </a:ext>
            </a:extLst>
          </p:cNvPr>
          <p:cNvSpPr>
            <a:spLocks noGrp="1"/>
          </p:cNvSpPr>
          <p:nvPr>
            <p:ph type="title"/>
          </p:nvPr>
        </p:nvSpPr>
        <p:spPr>
          <a:xfrm>
            <a:off x="762000" y="761998"/>
            <a:ext cx="5334000" cy="1245222"/>
          </a:xfrm>
        </p:spPr>
        <p:txBody>
          <a:bodyPr vert="horz" lIns="91440" tIns="45720" rIns="91440" bIns="45720" rtlCol="0" anchor="ctr">
            <a:normAutofit/>
          </a:bodyPr>
          <a:lstStyle/>
          <a:p>
            <a:r>
              <a:rPr lang="en-US" sz="4000" b="1" kern="1200" dirty="0">
                <a:solidFill>
                  <a:schemeClr val="tx1"/>
                </a:solidFill>
                <a:latin typeface="+mj-lt"/>
                <a:ea typeface="+mj-ea"/>
                <a:cs typeface="+mj-cs"/>
              </a:rPr>
              <a:t>Analysis </a:t>
            </a:r>
            <a:r>
              <a:rPr lang="en-US" sz="4000" b="1" kern="1200" dirty="0">
                <a:solidFill>
                  <a:schemeClr val="tx2"/>
                </a:solidFill>
                <a:latin typeface="+mj-lt"/>
                <a:ea typeface="+mj-ea"/>
                <a:cs typeface="+mj-cs"/>
              </a:rPr>
              <a:t>Summary</a:t>
            </a:r>
            <a:r>
              <a:rPr lang="en-US" sz="4000" b="1" kern="1200" dirty="0">
                <a:solidFill>
                  <a:schemeClr val="tx1"/>
                </a:solidFill>
                <a:latin typeface="+mj-lt"/>
                <a:ea typeface="+mj-ea"/>
                <a:cs typeface="+mj-cs"/>
              </a:rPr>
              <a:t> </a:t>
            </a:r>
          </a:p>
        </p:txBody>
      </p:sp>
      <p:sp>
        <p:nvSpPr>
          <p:cNvPr id="30" name="TextBox 29">
            <a:extLst>
              <a:ext uri="{FF2B5EF4-FFF2-40B4-BE49-F238E27FC236}">
                <a16:creationId xmlns:a16="http://schemas.microsoft.com/office/drawing/2014/main" id="{758FAF8C-46F0-F255-23E2-924C60405065}"/>
              </a:ext>
            </a:extLst>
          </p:cNvPr>
          <p:cNvSpPr txBox="1"/>
          <p:nvPr/>
        </p:nvSpPr>
        <p:spPr>
          <a:xfrm>
            <a:off x="761994" y="1835157"/>
            <a:ext cx="5334006" cy="4260845"/>
          </a:xfrm>
          <a:prstGeom prst="rect">
            <a:avLst/>
          </a:prstGeom>
        </p:spPr>
        <p:txBody>
          <a:bodyPr vert="horz" lIns="91440" tIns="45720" rIns="91440" bIns="45720" rtlCol="0" anchor="ctr">
            <a:normAutofit fontScale="92500" lnSpcReduction="10000"/>
          </a:bodyPr>
          <a:lstStyle/>
          <a:p>
            <a:pPr>
              <a:lnSpc>
                <a:spcPct val="90000"/>
              </a:lnSpc>
              <a:spcAft>
                <a:spcPts val="600"/>
              </a:spcAft>
            </a:pPr>
            <a:r>
              <a:rPr lang="en-US" sz="1600" b="1" i="0" dirty="0">
                <a:solidFill>
                  <a:srgbClr val="0070C0"/>
                </a:solidFill>
                <a:effectLst/>
              </a:rPr>
              <a:t>High average speed zone:</a:t>
            </a:r>
            <a:r>
              <a:rPr lang="en-US" sz="1600" b="0" i="0" dirty="0">
                <a:solidFill>
                  <a:srgbClr val="0070C0"/>
                </a:solidFill>
                <a:effectLst/>
              </a:rPr>
              <a:t> </a:t>
            </a:r>
          </a:p>
          <a:p>
            <a:pPr>
              <a:lnSpc>
                <a:spcPct val="90000"/>
              </a:lnSpc>
              <a:spcAft>
                <a:spcPts val="600"/>
              </a:spcAft>
            </a:pPr>
            <a:r>
              <a:rPr lang="en-US" sz="1600" b="0" i="0" dirty="0">
                <a:solidFill>
                  <a:srgbClr val="0070C0"/>
                </a:solidFill>
                <a:effectLst/>
              </a:rPr>
              <a:t>The average speed zone for accidents is 133.02 km/h, indicating a high average speed of vehicles involved in accidents. This poses a significant risk to road safety and requires immediate attention.</a:t>
            </a:r>
            <a:br>
              <a:rPr lang="en-US" sz="1600" dirty="0">
                <a:solidFill>
                  <a:srgbClr val="0070C0"/>
                </a:solidFill>
              </a:rPr>
            </a:br>
            <a:br>
              <a:rPr lang="en-US" sz="1600" dirty="0">
                <a:solidFill>
                  <a:srgbClr val="0070C0"/>
                </a:solidFill>
              </a:rPr>
            </a:br>
            <a:r>
              <a:rPr lang="en-US" sz="1600" b="1" i="0" dirty="0">
                <a:solidFill>
                  <a:srgbClr val="0070C0"/>
                </a:solidFill>
                <a:effectLst/>
              </a:rPr>
              <a:t>Average accident severity:</a:t>
            </a:r>
            <a:r>
              <a:rPr lang="en-US" sz="1600" b="0" i="0" dirty="0">
                <a:solidFill>
                  <a:srgbClr val="0070C0"/>
                </a:solidFill>
                <a:effectLst/>
              </a:rPr>
              <a:t> </a:t>
            </a:r>
          </a:p>
          <a:p>
            <a:pPr>
              <a:lnSpc>
                <a:spcPct val="90000"/>
              </a:lnSpc>
              <a:spcAft>
                <a:spcPts val="600"/>
              </a:spcAft>
            </a:pPr>
            <a:r>
              <a:rPr lang="en-US" sz="1600" b="0" i="0" dirty="0">
                <a:solidFill>
                  <a:srgbClr val="0070C0"/>
                </a:solidFill>
                <a:effectLst/>
              </a:rPr>
              <a:t>With an average severity of 2.60 on a scale of 1-4, there is a need to focus on reducing the severity of accidents and improving overall road safety measures.</a:t>
            </a:r>
            <a:br>
              <a:rPr lang="en-US" sz="1600" dirty="0">
                <a:solidFill>
                  <a:srgbClr val="0070C0"/>
                </a:solidFill>
              </a:rPr>
            </a:br>
            <a:br>
              <a:rPr lang="en-US" sz="1600" dirty="0">
                <a:solidFill>
                  <a:srgbClr val="0070C0"/>
                </a:solidFill>
              </a:rPr>
            </a:br>
            <a:r>
              <a:rPr lang="en-US" sz="1600" b="1" i="0" dirty="0">
                <a:solidFill>
                  <a:srgbClr val="0070C0"/>
                </a:solidFill>
                <a:effectLst/>
              </a:rPr>
              <a:t>Involvement of multiple vehicles and persons: </a:t>
            </a:r>
          </a:p>
          <a:p>
            <a:pPr>
              <a:lnSpc>
                <a:spcPct val="90000"/>
              </a:lnSpc>
              <a:spcAft>
                <a:spcPts val="600"/>
              </a:spcAft>
            </a:pPr>
            <a:r>
              <a:rPr lang="en-US" sz="1600" b="0" i="0" dirty="0">
                <a:solidFill>
                  <a:srgbClr val="0070C0"/>
                </a:solidFill>
                <a:effectLst/>
              </a:rPr>
              <a:t>On average, 1.82 vehicles and 2.34 persons are involved per accident, suggesting a need for strategies to address multi-vehicle and multi-person accidents.</a:t>
            </a:r>
            <a:br>
              <a:rPr lang="en-US" sz="1600" dirty="0">
                <a:solidFill>
                  <a:srgbClr val="0070C0"/>
                </a:solidFill>
              </a:rPr>
            </a:br>
            <a:br>
              <a:rPr lang="en-US" sz="1600" dirty="0">
                <a:solidFill>
                  <a:srgbClr val="0070C0"/>
                </a:solidFill>
              </a:rPr>
            </a:br>
            <a:r>
              <a:rPr lang="en-US" sz="1600" b="1" i="0" dirty="0">
                <a:solidFill>
                  <a:srgbClr val="0070C0"/>
                </a:solidFill>
                <a:effectLst/>
              </a:rPr>
              <a:t>Common road type and vehicle type:</a:t>
            </a:r>
            <a:r>
              <a:rPr lang="en-US" sz="1600" b="0" i="0" dirty="0">
                <a:solidFill>
                  <a:srgbClr val="0070C0"/>
                </a:solidFill>
                <a:effectLst/>
              </a:rPr>
              <a:t> </a:t>
            </a:r>
          </a:p>
          <a:p>
            <a:pPr>
              <a:lnSpc>
                <a:spcPct val="90000"/>
              </a:lnSpc>
              <a:spcAft>
                <a:spcPts val="600"/>
              </a:spcAft>
            </a:pPr>
            <a:r>
              <a:rPr lang="en-US" sz="1600" b="0" i="0" dirty="0">
                <a:solidFill>
                  <a:srgbClr val="0070C0"/>
                </a:solidFill>
                <a:effectLst/>
              </a:rPr>
              <a:t>The most common road type for accidents is "ROAD," and the most common vehicle type in accidents is category 1. This information can help in targeting specific areas and vehicle types for road safety improvements.</a:t>
            </a:r>
            <a:endParaRPr lang="en-US" sz="1600" dirty="0">
              <a:solidFill>
                <a:srgbClr val="0070C0"/>
              </a:solidFill>
            </a:endParaRPr>
          </a:p>
        </p:txBody>
      </p:sp>
      <p:sp>
        <p:nvSpPr>
          <p:cNvPr id="36" name="Rectangle 35">
            <a:extLst>
              <a:ext uri="{FF2B5EF4-FFF2-40B4-BE49-F238E27FC236}">
                <a16:creationId xmlns:a16="http://schemas.microsoft.com/office/drawing/2014/main" id="{0D05C9B4-B5C9-2D4D-23C9-CEE72646F9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1800" y="-1"/>
            <a:ext cx="5410200" cy="6858001"/>
          </a:xfrm>
          <a:prstGeom prst="rect">
            <a:avLst/>
          </a:prstGeom>
          <a:solidFill>
            <a:srgbClr val="FFFFFF"/>
          </a:solidFill>
          <a:ln>
            <a:noFill/>
          </a:ln>
          <a:effectLst>
            <a:outerShdw blurRad="266700" dist="215900" dir="858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 name="Graphic 28" descr="Clock">
            <a:extLst>
              <a:ext uri="{FF2B5EF4-FFF2-40B4-BE49-F238E27FC236}">
                <a16:creationId xmlns:a16="http://schemas.microsoft.com/office/drawing/2014/main" id="{7A31B1A8-CACD-DE79-B283-0B0601A23A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07878" y="1548705"/>
            <a:ext cx="3758045" cy="3758045"/>
          </a:xfrm>
          <a:prstGeom prst="rect">
            <a:avLst/>
          </a:prstGeom>
        </p:spPr>
      </p:pic>
    </p:spTree>
    <p:extLst>
      <p:ext uri="{BB962C8B-B14F-4D97-AF65-F5344CB8AC3E}">
        <p14:creationId xmlns:p14="http://schemas.microsoft.com/office/powerpoint/2010/main" val="1766595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DCC231C8-C761-4B31-9B1C-C6D19248C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C47DDC-F63B-B556-31E0-040DEE4580C2}"/>
              </a:ext>
            </a:extLst>
          </p:cNvPr>
          <p:cNvSpPr>
            <a:spLocks noGrp="1"/>
          </p:cNvSpPr>
          <p:nvPr>
            <p:ph type="title"/>
          </p:nvPr>
        </p:nvSpPr>
        <p:spPr>
          <a:xfrm>
            <a:off x="180753" y="365803"/>
            <a:ext cx="3612482" cy="5567891"/>
          </a:xfrm>
        </p:spPr>
        <p:txBody>
          <a:bodyPr vert="horz" lIns="91440" tIns="45720" rIns="91440" bIns="45720" rtlCol="0" anchor="ctr">
            <a:normAutofit/>
          </a:bodyPr>
          <a:lstStyle/>
          <a:p>
            <a:r>
              <a:rPr lang="en-US" sz="3200" b="1" kern="1200" dirty="0">
                <a:solidFill>
                  <a:schemeClr val="tx2"/>
                </a:solidFill>
                <a:latin typeface="+mj-lt"/>
                <a:ea typeface="+mj-ea"/>
                <a:cs typeface="+mj-cs"/>
              </a:rPr>
              <a:t>Recommendations</a:t>
            </a:r>
          </a:p>
        </p:txBody>
      </p:sp>
      <p:graphicFrame>
        <p:nvGraphicFramePr>
          <p:cNvPr id="33" name="TextBox 3">
            <a:extLst>
              <a:ext uri="{FF2B5EF4-FFF2-40B4-BE49-F238E27FC236}">
                <a16:creationId xmlns:a16="http://schemas.microsoft.com/office/drawing/2014/main" id="{927CC483-9808-392E-B090-408A09E46D9F}"/>
              </a:ext>
            </a:extLst>
          </p:cNvPr>
          <p:cNvGraphicFramePr/>
          <p:nvPr>
            <p:extLst>
              <p:ext uri="{D42A27DB-BD31-4B8C-83A1-F6EECF244321}">
                <p14:modId xmlns:p14="http://schemas.microsoft.com/office/powerpoint/2010/main" val="3953711038"/>
              </p:ext>
            </p:extLst>
          </p:nvPr>
        </p:nvGraphicFramePr>
        <p:xfrm>
          <a:off x="3793235" y="-1"/>
          <a:ext cx="8395715" cy="68579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47980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584E0-A16A-DB3C-1B76-8C16AEABF63A}"/>
              </a:ext>
            </a:extLst>
          </p:cNvPr>
          <p:cNvSpPr>
            <a:spLocks noGrp="1"/>
          </p:cNvSpPr>
          <p:nvPr>
            <p:ph type="title"/>
          </p:nvPr>
        </p:nvSpPr>
        <p:spPr/>
        <p:txBody>
          <a:bodyPr/>
          <a:lstStyle/>
          <a:p>
            <a:r>
              <a:rPr lang="en-IN" b="1" dirty="0">
                <a:solidFill>
                  <a:schemeClr val="tx2"/>
                </a:solidFill>
              </a:rPr>
              <a:t>AI-Driven Insights for Safer Roads</a:t>
            </a:r>
            <a:endParaRPr lang="en-US" b="1" dirty="0">
              <a:solidFill>
                <a:schemeClr val="tx2"/>
              </a:solidFill>
            </a:endParaRPr>
          </a:p>
        </p:txBody>
      </p:sp>
      <p:pic>
        <p:nvPicPr>
          <p:cNvPr id="6" name="Picture 5" descr="A screenshot of a phone&#10;&#10;Description automatically generated">
            <a:extLst>
              <a:ext uri="{FF2B5EF4-FFF2-40B4-BE49-F238E27FC236}">
                <a16:creationId xmlns:a16="http://schemas.microsoft.com/office/drawing/2014/main" id="{1CC06565-FBC3-40D8-E926-4BD8BBA6E692}"/>
              </a:ext>
            </a:extLst>
          </p:cNvPr>
          <p:cNvPicPr>
            <a:picLocks noChangeAspect="1"/>
          </p:cNvPicPr>
          <p:nvPr/>
        </p:nvPicPr>
        <p:blipFill>
          <a:blip r:embed="rId2"/>
          <a:stretch>
            <a:fillRect/>
          </a:stretch>
        </p:blipFill>
        <p:spPr>
          <a:xfrm>
            <a:off x="9212620" y="1592826"/>
            <a:ext cx="2141180" cy="4542503"/>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D5173B00-5DEE-8804-B335-8AFA854D2393}"/>
              </a:ext>
            </a:extLst>
          </p:cNvPr>
          <p:cNvPicPr>
            <a:picLocks noChangeAspect="1"/>
          </p:cNvPicPr>
          <p:nvPr/>
        </p:nvPicPr>
        <p:blipFill>
          <a:blip r:embed="rId3"/>
          <a:stretch>
            <a:fillRect/>
          </a:stretch>
        </p:blipFill>
        <p:spPr>
          <a:xfrm>
            <a:off x="8456221" y="3259394"/>
            <a:ext cx="1355617" cy="2875935"/>
          </a:xfrm>
          <a:prstGeom prst="rect">
            <a:avLst/>
          </a:prstGeom>
        </p:spPr>
      </p:pic>
      <p:sp>
        <p:nvSpPr>
          <p:cNvPr id="7" name="TextBox 6">
            <a:extLst>
              <a:ext uri="{FF2B5EF4-FFF2-40B4-BE49-F238E27FC236}">
                <a16:creationId xmlns:a16="http://schemas.microsoft.com/office/drawing/2014/main" id="{60B3F836-FE62-E07C-3F7D-4100F7F5BC07}"/>
              </a:ext>
            </a:extLst>
          </p:cNvPr>
          <p:cNvSpPr txBox="1"/>
          <p:nvPr/>
        </p:nvSpPr>
        <p:spPr>
          <a:xfrm>
            <a:off x="970659" y="2586804"/>
            <a:ext cx="5943600" cy="2862322"/>
          </a:xfrm>
          <a:prstGeom prst="rect">
            <a:avLst/>
          </a:prstGeom>
          <a:noFill/>
        </p:spPr>
        <p:txBody>
          <a:bodyPr wrap="square" rtlCol="0">
            <a:spAutoFit/>
          </a:bodyPr>
          <a:lstStyle/>
          <a:p>
            <a:pPr marL="342900" indent="-342900">
              <a:buFont typeface="Arial" panose="020B0604020202020204" pitchFamily="34" charset="0"/>
              <a:buChar char="•"/>
            </a:pPr>
            <a:r>
              <a:rPr lang="en-IN" sz="2000" dirty="0">
                <a:solidFill>
                  <a:srgbClr val="0070C0"/>
                </a:solidFill>
              </a:rPr>
              <a:t>A mobile app that provides real-time alerts and safety tips.</a:t>
            </a:r>
            <a:br>
              <a:rPr lang="en-IN" sz="2000" dirty="0">
                <a:solidFill>
                  <a:srgbClr val="0070C0"/>
                </a:solidFill>
              </a:rPr>
            </a:br>
            <a:endParaRPr lang="en-IN" sz="2000" dirty="0">
              <a:solidFill>
                <a:srgbClr val="0070C0"/>
              </a:solidFill>
            </a:endParaRPr>
          </a:p>
          <a:p>
            <a:pPr marL="342900" indent="-342900">
              <a:buFont typeface="Arial" panose="020B0604020202020204" pitchFamily="34" charset="0"/>
              <a:buChar char="•"/>
            </a:pPr>
            <a:r>
              <a:rPr lang="en-IN" sz="2000" dirty="0">
                <a:solidFill>
                  <a:srgbClr val="0070C0"/>
                </a:solidFill>
              </a:rPr>
              <a:t>Personalized for drivers, pedestrians, and cyclists.</a:t>
            </a:r>
            <a:br>
              <a:rPr lang="en-IN" sz="2000" dirty="0">
                <a:solidFill>
                  <a:srgbClr val="0070C0"/>
                </a:solidFill>
              </a:rPr>
            </a:br>
            <a:endParaRPr lang="en-IN" sz="2000" dirty="0">
              <a:solidFill>
                <a:srgbClr val="0070C0"/>
              </a:solidFill>
            </a:endParaRPr>
          </a:p>
          <a:p>
            <a:pPr marL="342900" indent="-342900">
              <a:buFont typeface="Arial" panose="020B0604020202020204" pitchFamily="34" charset="0"/>
              <a:buChar char="•"/>
            </a:pPr>
            <a:r>
              <a:rPr lang="en-IN" sz="2000" dirty="0">
                <a:solidFill>
                  <a:srgbClr val="0070C0"/>
                </a:solidFill>
              </a:rPr>
              <a:t>Dashboards for authorities to monitor, predict, and manage road safety.</a:t>
            </a:r>
          </a:p>
          <a:p>
            <a:pPr marL="342900" indent="-342900">
              <a:buFont typeface="Arial" panose="020B0604020202020204" pitchFamily="34" charset="0"/>
              <a:buChar char="•"/>
            </a:pPr>
            <a:endParaRPr lang="en-US" sz="2000" dirty="0">
              <a:solidFill>
                <a:srgbClr val="0070C0"/>
              </a:solidFill>
            </a:endParaRPr>
          </a:p>
        </p:txBody>
      </p:sp>
    </p:spTree>
    <p:extLst>
      <p:ext uri="{BB962C8B-B14F-4D97-AF65-F5344CB8AC3E}">
        <p14:creationId xmlns:p14="http://schemas.microsoft.com/office/powerpoint/2010/main" val="3038818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E7F0F9-3D8F-B866-70A1-6D7C1263C473}"/>
              </a:ext>
            </a:extLst>
          </p:cNvPr>
          <p:cNvSpPr txBox="1"/>
          <p:nvPr/>
        </p:nvSpPr>
        <p:spPr>
          <a:xfrm>
            <a:off x="453364" y="233917"/>
            <a:ext cx="4497572" cy="478465"/>
          </a:xfrm>
          <a:prstGeom prst="rect">
            <a:avLst/>
          </a:prstGeom>
          <a:noFill/>
        </p:spPr>
        <p:txBody>
          <a:bodyPr wrap="square" rtlCol="0">
            <a:spAutoFit/>
          </a:bodyPr>
          <a:lstStyle/>
          <a:p>
            <a:r>
              <a:rPr lang="en-US" sz="2400" b="1" dirty="0">
                <a:solidFill>
                  <a:srgbClr val="002060"/>
                </a:solidFill>
              </a:rPr>
              <a:t>Citizen App Screens</a:t>
            </a:r>
          </a:p>
        </p:txBody>
      </p:sp>
      <p:pic>
        <p:nvPicPr>
          <p:cNvPr id="2050" name="Picture 2">
            <a:extLst>
              <a:ext uri="{FF2B5EF4-FFF2-40B4-BE49-F238E27FC236}">
                <a16:creationId xmlns:a16="http://schemas.microsoft.com/office/drawing/2014/main" id="{8358B076-BE8F-0DED-44CD-B7BC1B986B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5077" y="1887972"/>
            <a:ext cx="1954468" cy="414700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E1579C4E-3E99-6AEA-F2D0-D5773B6B6A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953" y="1032742"/>
            <a:ext cx="1954905" cy="414793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E771169F-D6AA-7021-85E4-9D23B282A5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3364" y="1887972"/>
            <a:ext cx="1861220" cy="394914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67A24DF5-A167-5A72-F3A2-73EBCA10E3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83790" y="1887972"/>
            <a:ext cx="2060645" cy="437229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9FF5F5E7-5299-ACF4-3B25-DDC27C53C1A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31058" y="1032742"/>
            <a:ext cx="1861219" cy="39491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75635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34790F99-C881-47C9-B3DC-C959D4418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Freeform: Shape 1036">
            <a:extLst>
              <a:ext uri="{FF2B5EF4-FFF2-40B4-BE49-F238E27FC236}">
                <a16:creationId xmlns:a16="http://schemas.microsoft.com/office/drawing/2014/main" id="{EED8D03E-F375-4E67-B932-FF9B007BB4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344152" y="387180"/>
            <a:ext cx="3850317" cy="6538623"/>
          </a:xfrm>
          <a:custGeom>
            <a:avLst/>
            <a:gdLst>
              <a:gd name="connsiteX0" fmla="*/ 0 w 3850317"/>
              <a:gd name="connsiteY0" fmla="*/ 0 h 5978116"/>
              <a:gd name="connsiteX1" fmla="*/ 3850317 w 3850317"/>
              <a:gd name="connsiteY1" fmla="*/ 0 h 5978116"/>
              <a:gd name="connsiteX2" fmla="*/ 3840373 w 3850317"/>
              <a:gd name="connsiteY2" fmla="*/ 258313 h 5978116"/>
              <a:gd name="connsiteX3" fmla="*/ 3755448 w 3850317"/>
              <a:gd name="connsiteY3" fmla="*/ 1537847 h 5978116"/>
              <a:gd name="connsiteX4" fmla="*/ 3150490 w 3850317"/>
              <a:gd name="connsiteY4" fmla="*/ 3989537 h 5978116"/>
              <a:gd name="connsiteX5" fmla="*/ 3089544 w 3850317"/>
              <a:gd name="connsiteY5" fmla="*/ 3606200 h 5978116"/>
              <a:gd name="connsiteX6" fmla="*/ 2922635 w 3850317"/>
              <a:gd name="connsiteY6" fmla="*/ 4519351 h 5978116"/>
              <a:gd name="connsiteX7" fmla="*/ 2904628 w 3850317"/>
              <a:gd name="connsiteY7" fmla="*/ 4466023 h 5978116"/>
              <a:gd name="connsiteX8" fmla="*/ 2825329 w 3850317"/>
              <a:gd name="connsiteY8" fmla="*/ 4562983 h 5978116"/>
              <a:gd name="connsiteX9" fmla="*/ 2695127 w 3850317"/>
              <a:gd name="connsiteY9" fmla="*/ 4973329 h 5978116"/>
              <a:gd name="connsiteX10" fmla="*/ 2501208 w 3850317"/>
              <a:gd name="connsiteY10" fmla="*/ 4457366 h 5978116"/>
              <a:gd name="connsiteX11" fmla="*/ 2209291 w 3850317"/>
              <a:gd name="connsiteY11" fmla="*/ 5028388 h 5978116"/>
              <a:gd name="connsiteX12" fmla="*/ 2135532 w 3850317"/>
              <a:gd name="connsiteY12" fmla="*/ 5321344 h 5978116"/>
              <a:gd name="connsiteX13" fmla="*/ 2009139 w 3850317"/>
              <a:gd name="connsiteY13" fmla="*/ 4714655 h 5978116"/>
              <a:gd name="connsiteX14" fmla="*/ 1918759 w 3850317"/>
              <a:gd name="connsiteY14" fmla="*/ 4486454 h 5978116"/>
              <a:gd name="connsiteX15" fmla="*/ 1800676 w 3850317"/>
              <a:gd name="connsiteY15" fmla="*/ 4608346 h 5978116"/>
              <a:gd name="connsiteX16" fmla="*/ 1614721 w 3850317"/>
              <a:gd name="connsiteY16" fmla="*/ 5319612 h 5978116"/>
              <a:gd name="connsiteX17" fmla="*/ 1530921 w 3850317"/>
              <a:gd name="connsiteY17" fmla="*/ 5433540 h 5978116"/>
              <a:gd name="connsiteX18" fmla="*/ 1569705 w 3850317"/>
              <a:gd name="connsiteY18" fmla="*/ 4803650 h 5978116"/>
              <a:gd name="connsiteX19" fmla="*/ 1517416 w 3850317"/>
              <a:gd name="connsiteY19" fmla="*/ 4640204 h 5978116"/>
              <a:gd name="connsiteX20" fmla="*/ 1425997 w 3850317"/>
              <a:gd name="connsiteY20" fmla="*/ 4800187 h 5978116"/>
              <a:gd name="connsiteX21" fmla="*/ 1348083 w 3850317"/>
              <a:gd name="connsiteY21" fmla="*/ 5363245 h 5978116"/>
              <a:gd name="connsiteX22" fmla="*/ 1200566 w 3850317"/>
              <a:gd name="connsiteY22" fmla="*/ 5526691 h 5978116"/>
              <a:gd name="connsiteX23" fmla="*/ 1027770 w 3850317"/>
              <a:gd name="connsiteY23" fmla="*/ 5803718 h 5978116"/>
              <a:gd name="connsiteX24" fmla="*/ 892373 w 3850317"/>
              <a:gd name="connsiteY24" fmla="*/ 5604950 h 5978116"/>
              <a:gd name="connsiteX25" fmla="*/ 681487 w 3850317"/>
              <a:gd name="connsiteY25" fmla="*/ 5914528 h 5978116"/>
              <a:gd name="connsiteX26" fmla="*/ 414155 w 3850317"/>
              <a:gd name="connsiteY26" fmla="*/ 5817569 h 5978116"/>
              <a:gd name="connsiteX27" fmla="*/ 360135 w 3850317"/>
              <a:gd name="connsiteY27" fmla="*/ 5287062 h 5978116"/>
              <a:gd name="connsiteX28" fmla="*/ 281875 w 3850317"/>
              <a:gd name="connsiteY28" fmla="*/ 4677256 h 5978116"/>
              <a:gd name="connsiteX29" fmla="*/ 237897 w 3850317"/>
              <a:gd name="connsiteY29" fmla="*/ 4207696 h 5978116"/>
              <a:gd name="connsiteX30" fmla="*/ 145093 w 3850317"/>
              <a:gd name="connsiteY30" fmla="*/ 3878379 h 5978116"/>
              <a:gd name="connsiteX31" fmla="*/ 72373 w 3850317"/>
              <a:gd name="connsiteY31" fmla="*/ 2447189 h 5978116"/>
              <a:gd name="connsiteX32" fmla="*/ 0 w 3850317"/>
              <a:gd name="connsiteY32" fmla="*/ 0 h 59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850317" h="5978116">
                <a:moveTo>
                  <a:pt x="0" y="0"/>
                </a:moveTo>
                <a:lnTo>
                  <a:pt x="3850317" y="0"/>
                </a:lnTo>
                <a:lnTo>
                  <a:pt x="3840373" y="258313"/>
                </a:lnTo>
                <a:cubicBezTo>
                  <a:pt x="3816350" y="852957"/>
                  <a:pt x="3786959" y="1372106"/>
                  <a:pt x="3755448" y="1537847"/>
                </a:cubicBezTo>
                <a:cubicBezTo>
                  <a:pt x="3300085" y="3936555"/>
                  <a:pt x="3150490" y="3989537"/>
                  <a:pt x="3150490" y="3989537"/>
                </a:cubicBezTo>
                <a:cubicBezTo>
                  <a:pt x="3150490" y="3989537"/>
                  <a:pt x="3124172" y="3732940"/>
                  <a:pt x="3089544" y="3606200"/>
                </a:cubicBezTo>
                <a:cubicBezTo>
                  <a:pt x="3082618" y="3784537"/>
                  <a:pt x="2946529" y="4491302"/>
                  <a:pt x="2922635" y="4519351"/>
                </a:cubicBezTo>
                <a:cubicBezTo>
                  <a:pt x="2916749" y="4502729"/>
                  <a:pt x="2910515" y="4484030"/>
                  <a:pt x="2904628" y="4466023"/>
                </a:cubicBezTo>
                <a:cubicBezTo>
                  <a:pt x="2884890" y="4501344"/>
                  <a:pt x="2859958" y="4534241"/>
                  <a:pt x="2825329" y="4562983"/>
                </a:cubicBezTo>
                <a:cubicBezTo>
                  <a:pt x="2706208" y="4662020"/>
                  <a:pt x="2743260" y="4833430"/>
                  <a:pt x="2695127" y="4973329"/>
                </a:cubicBezTo>
                <a:cubicBezTo>
                  <a:pt x="2446495" y="4877408"/>
                  <a:pt x="2545186" y="4641589"/>
                  <a:pt x="2501208" y="4457366"/>
                </a:cubicBezTo>
                <a:cubicBezTo>
                  <a:pt x="2341225" y="4936277"/>
                  <a:pt x="2267120" y="4837932"/>
                  <a:pt x="2209291" y="5028388"/>
                </a:cubicBezTo>
                <a:cubicBezTo>
                  <a:pt x="2137610" y="5264900"/>
                  <a:pt x="2135532" y="5321344"/>
                  <a:pt x="2135532" y="5321344"/>
                </a:cubicBezTo>
                <a:cubicBezTo>
                  <a:pt x="2004983" y="5137467"/>
                  <a:pt x="2054502" y="4933506"/>
                  <a:pt x="2009139" y="4714655"/>
                </a:cubicBezTo>
                <a:cubicBezTo>
                  <a:pt x="1956503" y="4642281"/>
                  <a:pt x="1932264" y="4565753"/>
                  <a:pt x="1918759" y="4486454"/>
                </a:cubicBezTo>
                <a:cubicBezTo>
                  <a:pt x="1889671" y="4439359"/>
                  <a:pt x="1848463" y="4656479"/>
                  <a:pt x="1800676" y="4608346"/>
                </a:cubicBezTo>
                <a:cubicBezTo>
                  <a:pt x="1760507" y="4832391"/>
                  <a:pt x="1681208" y="5047087"/>
                  <a:pt x="1614721" y="5319612"/>
                </a:cubicBezTo>
                <a:cubicBezTo>
                  <a:pt x="1580786" y="5457780"/>
                  <a:pt x="1530574" y="5446352"/>
                  <a:pt x="1530921" y="5433540"/>
                </a:cubicBezTo>
                <a:cubicBezTo>
                  <a:pt x="1532998" y="5109418"/>
                  <a:pt x="1600177" y="5128464"/>
                  <a:pt x="1569705" y="4803650"/>
                </a:cubicBezTo>
                <a:cubicBezTo>
                  <a:pt x="1566242" y="4746167"/>
                  <a:pt x="1596022" y="4651631"/>
                  <a:pt x="1517416" y="4640204"/>
                </a:cubicBezTo>
                <a:cubicBezTo>
                  <a:pt x="1415608" y="4628430"/>
                  <a:pt x="1436385" y="4747898"/>
                  <a:pt x="1425997" y="4800187"/>
                </a:cubicBezTo>
                <a:cubicBezTo>
                  <a:pt x="1389291" y="5009342"/>
                  <a:pt x="1370938" y="5149241"/>
                  <a:pt x="1348083" y="5363245"/>
                </a:cubicBezTo>
                <a:cubicBezTo>
                  <a:pt x="1336655" y="5453625"/>
                  <a:pt x="1352931" y="5563743"/>
                  <a:pt x="1200566" y="5526691"/>
                </a:cubicBezTo>
                <a:cubicBezTo>
                  <a:pt x="1051664" y="5551623"/>
                  <a:pt x="1099105" y="5719570"/>
                  <a:pt x="1027770" y="5803718"/>
                </a:cubicBezTo>
                <a:cubicBezTo>
                  <a:pt x="945009" y="5758701"/>
                  <a:pt x="1003184" y="5640964"/>
                  <a:pt x="892373" y="5604950"/>
                </a:cubicBezTo>
                <a:cubicBezTo>
                  <a:pt x="925963" y="5772552"/>
                  <a:pt x="680448" y="5747619"/>
                  <a:pt x="681487" y="5914528"/>
                </a:cubicBezTo>
                <a:cubicBezTo>
                  <a:pt x="534662" y="6049233"/>
                  <a:pt x="467137" y="5947425"/>
                  <a:pt x="414155" y="5817569"/>
                </a:cubicBezTo>
                <a:cubicBezTo>
                  <a:pt x="348015" y="5648929"/>
                  <a:pt x="370177" y="5468515"/>
                  <a:pt x="360135" y="5287062"/>
                </a:cubicBezTo>
                <a:cubicBezTo>
                  <a:pt x="338319" y="5059207"/>
                  <a:pt x="278758" y="4907881"/>
                  <a:pt x="281875" y="4677256"/>
                </a:cubicBezTo>
                <a:cubicBezTo>
                  <a:pt x="237204" y="4527316"/>
                  <a:pt x="250017" y="4367332"/>
                  <a:pt x="237897" y="4207696"/>
                </a:cubicBezTo>
                <a:cubicBezTo>
                  <a:pt x="210194" y="3969452"/>
                  <a:pt x="176258" y="4119047"/>
                  <a:pt x="145093" y="3878379"/>
                </a:cubicBezTo>
                <a:cubicBezTo>
                  <a:pt x="114274" y="3641175"/>
                  <a:pt x="72720" y="2448920"/>
                  <a:pt x="72373" y="2447189"/>
                </a:cubicBezTo>
                <a:cubicBezTo>
                  <a:pt x="72720" y="2447189"/>
                  <a:pt x="12120" y="1233809"/>
                  <a:pt x="0" y="0"/>
                </a:cubicBezTo>
                <a:close/>
              </a:path>
            </a:pathLst>
          </a:custGeom>
          <a:solidFill>
            <a:schemeClr val="bg2">
              <a:alpha val="50000"/>
            </a:schemeClr>
          </a:solidFill>
          <a:ln w="32707" cap="flat">
            <a:noFill/>
            <a:prstDash val="solid"/>
            <a:miter/>
          </a:ln>
        </p:spPr>
        <p:txBody>
          <a:bodyPr rtlCol="0" anchor="ctr"/>
          <a:lstStyle/>
          <a:p>
            <a:pPr defTabSz="457200"/>
            <a:endParaRPr lang="en-US"/>
          </a:p>
        </p:txBody>
      </p:sp>
      <p:sp>
        <p:nvSpPr>
          <p:cNvPr id="2" name="TextBox 1">
            <a:extLst>
              <a:ext uri="{FF2B5EF4-FFF2-40B4-BE49-F238E27FC236}">
                <a16:creationId xmlns:a16="http://schemas.microsoft.com/office/drawing/2014/main" id="{2FE7F0F9-3D8F-B866-70A1-6D7C1263C473}"/>
              </a:ext>
            </a:extLst>
          </p:cNvPr>
          <p:cNvSpPr txBox="1"/>
          <p:nvPr/>
        </p:nvSpPr>
        <p:spPr>
          <a:xfrm>
            <a:off x="506233" y="2218655"/>
            <a:ext cx="4343688" cy="160616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dirty="0">
                <a:solidFill>
                  <a:srgbClr val="002060"/>
                </a:solidFill>
                <a:latin typeface="+mj-lt"/>
                <a:ea typeface="+mj-ea"/>
                <a:cs typeface="+mj-cs"/>
              </a:rPr>
              <a:t>Authorities Draft Screens</a:t>
            </a:r>
          </a:p>
        </p:txBody>
      </p:sp>
      <p:pic>
        <p:nvPicPr>
          <p:cNvPr id="1028" name="Picture 4" descr="A blue graph with white lines and dots&#10;&#10;Description automatically generated">
            <a:extLst>
              <a:ext uri="{FF2B5EF4-FFF2-40B4-BE49-F238E27FC236}">
                <a16:creationId xmlns:a16="http://schemas.microsoft.com/office/drawing/2014/main" id="{38CD64A4-C27F-095E-EA11-2DBC61AD66A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122817" y="319088"/>
            <a:ext cx="4288858" cy="181204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 screenshot of a computer&#10;&#10;Description automatically generated">
            <a:extLst>
              <a:ext uri="{FF2B5EF4-FFF2-40B4-BE49-F238E27FC236}">
                <a16:creationId xmlns:a16="http://schemas.microsoft.com/office/drawing/2014/main" id="{21D66B8E-A483-9F79-B946-7347263E2FB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383551" y="2291997"/>
            <a:ext cx="3767390" cy="19496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 graph of a graph&#10;&#10;Description automatically generated with medium confidence">
            <a:extLst>
              <a:ext uri="{FF2B5EF4-FFF2-40B4-BE49-F238E27FC236}">
                <a16:creationId xmlns:a16="http://schemas.microsoft.com/office/drawing/2014/main" id="{3D1D171D-CF9B-92D1-E077-88DD042DA8A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081669" y="4543559"/>
            <a:ext cx="4371155" cy="15299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55207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214</TotalTime>
  <Words>627</Words>
  <Application>Microsoft Office PowerPoint</Application>
  <PresentationFormat>Widescreen</PresentationFormat>
  <Paragraphs>75</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CityCent : Unlock Safer Roads</vt:lpstr>
      <vt:lpstr>Why does Road Safety Matter ?</vt:lpstr>
      <vt:lpstr>PowerPoint Presentation</vt:lpstr>
      <vt:lpstr>The Challenges of Modern Road Safety</vt:lpstr>
      <vt:lpstr>Analysis Summary </vt:lpstr>
      <vt:lpstr>Recommendations</vt:lpstr>
      <vt:lpstr>AI-Driven Insights for Safer Roads</vt:lpstr>
      <vt:lpstr>PowerPoint Presentation</vt:lpstr>
      <vt:lpstr>PowerPoint Presentation</vt:lpstr>
      <vt:lpstr>PowerPoint Presentation</vt:lpstr>
      <vt:lpstr>Empowering Authorities with Actionable Data</vt:lpstr>
      <vt:lpstr>Road safety System Solution View</vt:lpstr>
      <vt:lpstr>Testing, Feedback, and Scaling for Success</vt:lpstr>
      <vt:lpstr>Policy Recommendations</vt:lpstr>
      <vt:lpstr>AI-Powered Road Safety: A Smarter, Safer Future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Vivek Chemmanda</dc:creator>
  <cp:lastModifiedBy>Vivek Chemmanda</cp:lastModifiedBy>
  <cp:revision>21</cp:revision>
  <dcterms:created xsi:type="dcterms:W3CDTF">2024-09-07T01:27:13Z</dcterms:created>
  <dcterms:modified xsi:type="dcterms:W3CDTF">2024-09-08T05:35:32Z</dcterms:modified>
</cp:coreProperties>
</file>

<file path=docProps/thumbnail.jpeg>
</file>